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Nunito Sans Condensed Ultra-Bold" charset="1" panose="00000000000000000000"/>
      <p:regular r:id="rId21"/>
    </p:embeddedFont>
    <p:embeddedFont>
      <p:font typeface="Nunito Sans Condensed Heavy" charset="1" panose="00000000000000000000"/>
      <p:regular r:id="rId22"/>
    </p:embeddedFont>
    <p:embeddedFont>
      <p:font typeface="Nunito Sans Condensed Bold" charset="1" panose="00000000000000000000"/>
      <p:regular r:id="rId23"/>
    </p:embeddedFont>
    <p:embeddedFont>
      <p:font typeface="Canva Sans Bold" charset="1" panose="020B08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45.png" Type="http://schemas.openxmlformats.org/officeDocument/2006/relationships/image"/><Relationship Id="rId13" Target="https://www.linkedin.com/in/pawan-yadav-data/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9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80538" y="3361986"/>
            <a:ext cx="10191557" cy="8301486"/>
          </a:xfrm>
          <a:custGeom>
            <a:avLst/>
            <a:gdLst/>
            <a:ahLst/>
            <a:cxnLst/>
            <a:rect r="r" b="b" t="t" l="l"/>
            <a:pathLst>
              <a:path h="8301486" w="10191557">
                <a:moveTo>
                  <a:pt x="0" y="0"/>
                </a:moveTo>
                <a:lnTo>
                  <a:pt x="10191557" y="0"/>
                </a:lnTo>
                <a:lnTo>
                  <a:pt x="10191557" y="8301487"/>
                </a:lnTo>
                <a:lnTo>
                  <a:pt x="0" y="8301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82923" y="-2510317"/>
            <a:ext cx="11585615" cy="9437010"/>
          </a:xfrm>
          <a:custGeom>
            <a:avLst/>
            <a:gdLst/>
            <a:ahLst/>
            <a:cxnLst/>
            <a:rect r="r" b="b" t="t" l="l"/>
            <a:pathLst>
              <a:path h="9437010" w="11585615">
                <a:moveTo>
                  <a:pt x="0" y="0"/>
                </a:moveTo>
                <a:lnTo>
                  <a:pt x="11585615" y="0"/>
                </a:lnTo>
                <a:lnTo>
                  <a:pt x="11585615" y="9437010"/>
                </a:lnTo>
                <a:lnTo>
                  <a:pt x="0" y="9437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2855442" y="-479998"/>
            <a:ext cx="6107555" cy="10206271"/>
            <a:chOff x="0" y="0"/>
            <a:chExt cx="1046150" cy="1748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46150" cy="1748210"/>
            </a:xfrm>
            <a:custGeom>
              <a:avLst/>
              <a:gdLst/>
              <a:ahLst/>
              <a:cxnLst/>
              <a:rect r="r" b="b" t="t" l="l"/>
              <a:pathLst>
                <a:path h="1748210" w="1046150">
                  <a:moveTo>
                    <a:pt x="348905" y="1729141"/>
                  </a:moveTo>
                  <a:cubicBezTo>
                    <a:pt x="402538" y="1740655"/>
                    <a:pt x="463513" y="1748210"/>
                    <a:pt x="523356" y="1748210"/>
                  </a:cubicBezTo>
                  <a:cubicBezTo>
                    <a:pt x="583202" y="1748210"/>
                    <a:pt x="640789" y="1741733"/>
                    <a:pt x="693857" y="1730219"/>
                  </a:cubicBezTo>
                  <a:cubicBezTo>
                    <a:pt x="694987" y="1729860"/>
                    <a:pt x="696116" y="1729860"/>
                    <a:pt x="697245" y="1729500"/>
                  </a:cubicBezTo>
                  <a:cubicBezTo>
                    <a:pt x="896538" y="1683445"/>
                    <a:pt x="1043327" y="1561831"/>
                    <a:pt x="1046150" y="1398930"/>
                  </a:cubicBezTo>
                  <a:lnTo>
                    <a:pt x="1046150" y="0"/>
                  </a:lnTo>
                  <a:lnTo>
                    <a:pt x="0" y="0"/>
                  </a:lnTo>
                  <a:lnTo>
                    <a:pt x="0" y="1397892"/>
                  </a:lnTo>
                  <a:cubicBezTo>
                    <a:pt x="2823" y="1562550"/>
                    <a:pt x="147353" y="1684165"/>
                    <a:pt x="348905" y="172914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3967">
                    <a:alpha val="100000"/>
                  </a:srgbClr>
                </a:gs>
                <a:gs pos="100000">
                  <a:srgbClr val="3A6CE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46150" cy="1659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297387" y="1569360"/>
            <a:ext cx="8184529" cy="6711314"/>
          </a:xfrm>
          <a:custGeom>
            <a:avLst/>
            <a:gdLst/>
            <a:ahLst/>
            <a:cxnLst/>
            <a:rect r="r" b="b" t="t" l="l"/>
            <a:pathLst>
              <a:path h="6711314" w="8184529">
                <a:moveTo>
                  <a:pt x="0" y="0"/>
                </a:moveTo>
                <a:lnTo>
                  <a:pt x="8184529" y="0"/>
                </a:lnTo>
                <a:lnTo>
                  <a:pt x="8184529" y="6711314"/>
                </a:lnTo>
                <a:lnTo>
                  <a:pt x="0" y="6711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95039" y="1302721"/>
            <a:ext cx="1094840" cy="838792"/>
          </a:xfrm>
          <a:custGeom>
            <a:avLst/>
            <a:gdLst/>
            <a:ahLst/>
            <a:cxnLst/>
            <a:rect r="r" b="b" t="t" l="l"/>
            <a:pathLst>
              <a:path h="838792" w="1094840">
                <a:moveTo>
                  <a:pt x="0" y="0"/>
                </a:moveTo>
                <a:lnTo>
                  <a:pt x="1094840" y="0"/>
                </a:lnTo>
                <a:lnTo>
                  <a:pt x="1094840" y="838792"/>
                </a:lnTo>
                <a:lnTo>
                  <a:pt x="0" y="8387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70144" y="8196769"/>
            <a:ext cx="784653" cy="601147"/>
          </a:xfrm>
          <a:custGeom>
            <a:avLst/>
            <a:gdLst/>
            <a:ahLst/>
            <a:cxnLst/>
            <a:rect r="r" b="b" t="t" l="l"/>
            <a:pathLst>
              <a:path h="601147" w="784653">
                <a:moveTo>
                  <a:pt x="0" y="0"/>
                </a:moveTo>
                <a:lnTo>
                  <a:pt x="784653" y="0"/>
                </a:lnTo>
                <a:lnTo>
                  <a:pt x="784653" y="601147"/>
                </a:lnTo>
                <a:lnTo>
                  <a:pt x="0" y="601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674291"/>
            <a:ext cx="9120919" cy="398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01"/>
              </a:lnSpc>
            </a:pPr>
            <a:r>
              <a:rPr lang="en-US" sz="9455" b="true">
                <a:solidFill>
                  <a:srgbClr val="FFFFFF"/>
                </a:solidFill>
                <a:latin typeface="Nunito Sans Condensed Ultra-Bold"/>
                <a:ea typeface="Nunito Sans Condensed Ultra-Bold"/>
                <a:cs typeface="Nunito Sans Condensed Ultra-Bold"/>
                <a:sym typeface="Nunito Sans Condensed Ultra-Bold"/>
              </a:rPr>
              <a:t>FINANCE &amp; SUPPLY CHAIN ANALYTICS</a:t>
            </a:r>
            <a:r>
              <a:rPr lang="en-US" sz="9455" b="true">
                <a:solidFill>
                  <a:srgbClr val="FFFFFF"/>
                </a:solidFill>
                <a:latin typeface="Nunito Sans Condensed Ultra-Bold"/>
                <a:ea typeface="Nunito Sans Condensed Ultra-Bold"/>
                <a:cs typeface="Nunito Sans Condensed Ultra-Bold"/>
                <a:sym typeface="Nunito Sans Condensed Ultra-Bol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95254" y="875031"/>
            <a:ext cx="11697492" cy="396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9"/>
              </a:lnSpc>
            </a:pPr>
            <a:r>
              <a:rPr lang="en-US" sz="2735" b="true">
                <a:solidFill>
                  <a:srgbClr val="193967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Generated a report getting Top 5 Products by Net Sales in Fiscal Year 2021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-2791948">
            <a:off x="-9164925" y="-4941824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0"/>
                </a:moveTo>
                <a:lnTo>
                  <a:pt x="11961199" y="9742940"/>
                </a:lnTo>
                <a:lnTo>
                  <a:pt x="11961199" y="0"/>
                </a:lnTo>
                <a:lnTo>
                  <a:pt x="0" y="0"/>
                </a:lnTo>
                <a:lnTo>
                  <a:pt x="0" y="97429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2791948">
            <a:off x="-6570041" y="-7490126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1"/>
                </a:moveTo>
                <a:lnTo>
                  <a:pt x="11961199" y="9742941"/>
                </a:lnTo>
                <a:lnTo>
                  <a:pt x="11961199" y="0"/>
                </a:lnTo>
                <a:lnTo>
                  <a:pt x="0" y="0"/>
                </a:lnTo>
                <a:lnTo>
                  <a:pt x="0" y="974294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54476" y="86654"/>
            <a:ext cx="11609170" cy="94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44"/>
              </a:lnSpc>
            </a:pPr>
            <a:r>
              <a:rPr lang="en-US" b="true" sz="6676">
                <a:solidFill>
                  <a:srgbClr val="193967"/>
                </a:solidFill>
                <a:latin typeface="Nunito Sans Condensed Heavy"/>
                <a:ea typeface="Nunito Sans Condensed Heavy"/>
                <a:cs typeface="Nunito Sans Condensed Heavy"/>
                <a:sym typeface="Nunito Sans Condensed Heavy"/>
              </a:rPr>
              <a:t>TOP 5 PRODUCTS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790000">
            <a:off x="15592988" y="-5400823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0"/>
                </a:moveTo>
                <a:lnTo>
                  <a:pt x="11961199" y="0"/>
                </a:lnTo>
                <a:lnTo>
                  <a:pt x="11961199" y="9742940"/>
                </a:lnTo>
                <a:lnTo>
                  <a:pt x="0" y="9742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457654" y="7253835"/>
            <a:ext cx="4611740" cy="2869333"/>
            <a:chOff x="0" y="0"/>
            <a:chExt cx="6459064" cy="40187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459093" cy="4018661"/>
            </a:xfrm>
            <a:custGeom>
              <a:avLst/>
              <a:gdLst/>
              <a:ahLst/>
              <a:cxnLst/>
              <a:rect r="r" b="b" t="t" l="l"/>
              <a:pathLst>
                <a:path h="4018661" w="6459093">
                  <a:moveTo>
                    <a:pt x="0" y="0"/>
                  </a:moveTo>
                  <a:lnTo>
                    <a:pt x="6459093" y="0"/>
                  </a:lnTo>
                  <a:lnTo>
                    <a:pt x="6459093" y="4018661"/>
                  </a:lnTo>
                  <a:lnTo>
                    <a:pt x="0" y="4018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83713" t="0" r="-83713" b="-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2576141" y="1624784"/>
            <a:ext cx="10986507" cy="4311926"/>
            <a:chOff x="0" y="0"/>
            <a:chExt cx="14772043" cy="57976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772002" cy="5797677"/>
            </a:xfrm>
            <a:custGeom>
              <a:avLst/>
              <a:gdLst/>
              <a:ahLst/>
              <a:cxnLst/>
              <a:rect r="r" b="b" t="t" l="l"/>
              <a:pathLst>
                <a:path h="5797677" w="14772002">
                  <a:moveTo>
                    <a:pt x="0" y="0"/>
                  </a:moveTo>
                  <a:lnTo>
                    <a:pt x="14772002" y="0"/>
                  </a:lnTo>
                  <a:lnTo>
                    <a:pt x="14772002" y="5797677"/>
                  </a:lnTo>
                  <a:lnTo>
                    <a:pt x="0" y="5797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22" r="0" b="-22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351744" y="6931338"/>
            <a:ext cx="8407317" cy="3134151"/>
            <a:chOff x="0" y="0"/>
            <a:chExt cx="11613278" cy="43292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613290" cy="4329303"/>
            </a:xfrm>
            <a:custGeom>
              <a:avLst/>
              <a:gdLst/>
              <a:ahLst/>
              <a:cxnLst/>
              <a:rect r="r" b="b" t="t" l="l"/>
              <a:pathLst>
                <a:path h="4329303" w="11613290">
                  <a:moveTo>
                    <a:pt x="0" y="0"/>
                  </a:moveTo>
                  <a:lnTo>
                    <a:pt x="11613290" y="0"/>
                  </a:lnTo>
                  <a:lnTo>
                    <a:pt x="11613290" y="4329303"/>
                  </a:lnTo>
                  <a:lnTo>
                    <a:pt x="0" y="4329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084" r="0" b="-3084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470008" y="4442180"/>
            <a:ext cx="8586263" cy="5623309"/>
          </a:xfrm>
          <a:custGeom>
            <a:avLst/>
            <a:gdLst/>
            <a:ahLst/>
            <a:cxnLst/>
            <a:rect r="r" b="b" t="t" l="l"/>
            <a:pathLst>
              <a:path h="5623309" w="8586263">
                <a:moveTo>
                  <a:pt x="0" y="0"/>
                </a:moveTo>
                <a:lnTo>
                  <a:pt x="8586263" y="0"/>
                </a:lnTo>
                <a:lnTo>
                  <a:pt x="8586263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21403" y="57150"/>
            <a:ext cx="14445195" cy="930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193967"/>
                </a:solidFill>
                <a:latin typeface="Nunito Sans Condensed Heavy"/>
                <a:ea typeface="Nunito Sans Condensed Heavy"/>
                <a:cs typeface="Nunito Sans Condensed Heavy"/>
                <a:sym typeface="Nunito Sans Condensed Heavy"/>
              </a:rPr>
              <a:t>TOP 5 MARKETS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2790000">
            <a:off x="15809138" y="5585961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11961199" y="9742940"/>
                </a:moveTo>
                <a:lnTo>
                  <a:pt x="0" y="9742940"/>
                </a:lnTo>
                <a:lnTo>
                  <a:pt x="0" y="0"/>
                </a:lnTo>
                <a:lnTo>
                  <a:pt x="11961199" y="0"/>
                </a:lnTo>
                <a:lnTo>
                  <a:pt x="11961199" y="97429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2791948">
            <a:off x="-5759880" y="-9003601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1"/>
                </a:moveTo>
                <a:lnTo>
                  <a:pt x="11961199" y="9742941"/>
                </a:lnTo>
                <a:lnTo>
                  <a:pt x="11961199" y="0"/>
                </a:lnTo>
                <a:lnTo>
                  <a:pt x="0" y="0"/>
                </a:lnTo>
                <a:lnTo>
                  <a:pt x="0" y="974294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2790000">
            <a:off x="12086121" y="-9003601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11961199" y="9742941"/>
                </a:moveTo>
                <a:lnTo>
                  <a:pt x="0" y="9742941"/>
                </a:lnTo>
                <a:lnTo>
                  <a:pt x="0" y="0"/>
                </a:lnTo>
                <a:lnTo>
                  <a:pt x="11961199" y="0"/>
                </a:lnTo>
                <a:lnTo>
                  <a:pt x="11961199" y="974294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63153" y="1006477"/>
            <a:ext cx="5361694" cy="92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62"/>
              </a:lnSpc>
            </a:pPr>
            <a:r>
              <a:rPr lang="en-US" sz="2239" b="true">
                <a:solidFill>
                  <a:srgbClr val="193967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Generated a report getting Top 5 markets</a:t>
            </a:r>
          </a:p>
          <a:p>
            <a:pPr algn="just">
              <a:lnSpc>
                <a:spcPts val="2462"/>
              </a:lnSpc>
            </a:pPr>
            <a:r>
              <a:rPr lang="en-US" sz="2239" b="true">
                <a:solidFill>
                  <a:srgbClr val="193967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 by Net Sales in Fiscal Year 2021</a:t>
            </a:r>
          </a:p>
          <a:p>
            <a:pPr algn="just">
              <a:lnSpc>
                <a:spcPts val="2462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476002" y="174732"/>
            <a:ext cx="814911" cy="975095"/>
          </a:xfrm>
          <a:custGeom>
            <a:avLst/>
            <a:gdLst/>
            <a:ahLst/>
            <a:cxnLst/>
            <a:rect r="r" b="b" t="t" l="l"/>
            <a:pathLst>
              <a:path h="975095" w="814911">
                <a:moveTo>
                  <a:pt x="0" y="0"/>
                </a:moveTo>
                <a:lnTo>
                  <a:pt x="814910" y="0"/>
                </a:lnTo>
                <a:lnTo>
                  <a:pt x="814910" y="975095"/>
                </a:lnTo>
                <a:lnTo>
                  <a:pt x="0" y="9750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66725" b="-675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54398" y="765180"/>
            <a:ext cx="814911" cy="975095"/>
          </a:xfrm>
          <a:custGeom>
            <a:avLst/>
            <a:gdLst/>
            <a:ahLst/>
            <a:cxnLst/>
            <a:rect r="r" b="b" t="t" l="l"/>
            <a:pathLst>
              <a:path h="975095" w="814911">
                <a:moveTo>
                  <a:pt x="0" y="0"/>
                </a:moveTo>
                <a:lnTo>
                  <a:pt x="814910" y="0"/>
                </a:lnTo>
                <a:lnTo>
                  <a:pt x="814910" y="975094"/>
                </a:lnTo>
                <a:lnTo>
                  <a:pt x="0" y="975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66725" b="-675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34020" y="1740274"/>
            <a:ext cx="12226803" cy="4311640"/>
            <a:chOff x="0" y="0"/>
            <a:chExt cx="12203380" cy="43033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203430" cy="4303395"/>
            </a:xfrm>
            <a:custGeom>
              <a:avLst/>
              <a:gdLst/>
              <a:ahLst/>
              <a:cxnLst/>
              <a:rect r="r" b="b" t="t" l="l"/>
              <a:pathLst>
                <a:path h="4303395" w="12203430">
                  <a:moveTo>
                    <a:pt x="0" y="0"/>
                  </a:moveTo>
                  <a:lnTo>
                    <a:pt x="12203430" y="0"/>
                  </a:lnTo>
                  <a:lnTo>
                    <a:pt x="12203430" y="4303395"/>
                  </a:lnTo>
                  <a:lnTo>
                    <a:pt x="0" y="4303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34020" y="6933495"/>
            <a:ext cx="5929859" cy="3096287"/>
            <a:chOff x="0" y="0"/>
            <a:chExt cx="8337087" cy="43532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337042" cy="4353179"/>
            </a:xfrm>
            <a:custGeom>
              <a:avLst/>
              <a:gdLst/>
              <a:ahLst/>
              <a:cxnLst/>
              <a:rect r="r" b="b" t="t" l="l"/>
              <a:pathLst>
                <a:path h="4353179" w="8337042">
                  <a:moveTo>
                    <a:pt x="0" y="0"/>
                  </a:moveTo>
                  <a:lnTo>
                    <a:pt x="8337042" y="0"/>
                  </a:lnTo>
                  <a:lnTo>
                    <a:pt x="8337042" y="4353179"/>
                  </a:lnTo>
                  <a:lnTo>
                    <a:pt x="0" y="4353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-1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979367" y="5050987"/>
            <a:ext cx="9087354" cy="5179627"/>
            <a:chOff x="0" y="0"/>
            <a:chExt cx="8968800" cy="51120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968740" cy="5112004"/>
            </a:xfrm>
            <a:custGeom>
              <a:avLst/>
              <a:gdLst/>
              <a:ahLst/>
              <a:cxnLst/>
              <a:rect r="r" b="b" t="t" l="l"/>
              <a:pathLst>
                <a:path h="5112004" w="8968740">
                  <a:moveTo>
                    <a:pt x="0" y="0"/>
                  </a:moveTo>
                  <a:lnTo>
                    <a:pt x="8968740" y="0"/>
                  </a:lnTo>
                  <a:lnTo>
                    <a:pt x="8968740" y="5112004"/>
                  </a:lnTo>
                  <a:lnTo>
                    <a:pt x="0" y="5112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2155" r="0" b="-2156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99415" y="839877"/>
            <a:ext cx="11697492" cy="396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9"/>
              </a:lnSpc>
            </a:pPr>
            <a:r>
              <a:rPr lang="en-US" sz="2735" b="true">
                <a:solidFill>
                  <a:srgbClr val="193967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Generated a Net Sales% report of Customers in different regions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-2791948">
            <a:off x="-9164925" y="-4941824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0"/>
                </a:moveTo>
                <a:lnTo>
                  <a:pt x="11961199" y="9742940"/>
                </a:lnTo>
                <a:lnTo>
                  <a:pt x="11961199" y="0"/>
                </a:lnTo>
                <a:lnTo>
                  <a:pt x="0" y="0"/>
                </a:lnTo>
                <a:lnTo>
                  <a:pt x="0" y="97429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2791948">
            <a:off x="-6570041" y="-7490126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1"/>
                </a:moveTo>
                <a:lnTo>
                  <a:pt x="11961199" y="9742941"/>
                </a:lnTo>
                <a:lnTo>
                  <a:pt x="11961199" y="0"/>
                </a:lnTo>
                <a:lnTo>
                  <a:pt x="0" y="0"/>
                </a:lnTo>
                <a:lnTo>
                  <a:pt x="0" y="974294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54476" y="86654"/>
            <a:ext cx="11609170" cy="94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44"/>
              </a:lnSpc>
            </a:pPr>
            <a:r>
              <a:rPr lang="en-US" b="true" sz="6676">
                <a:solidFill>
                  <a:srgbClr val="193967"/>
                </a:solidFill>
                <a:latin typeface="Nunito Sans Condensed Heavy"/>
                <a:ea typeface="Nunito Sans Condensed Heavy"/>
                <a:cs typeface="Nunito Sans Condensed Heavy"/>
                <a:sym typeface="Nunito Sans Condensed Heavy"/>
              </a:rPr>
              <a:t>NET SALES% REPORT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790000">
            <a:off x="15592988" y="-5400823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0"/>
                </a:moveTo>
                <a:lnTo>
                  <a:pt x="11961199" y="0"/>
                </a:lnTo>
                <a:lnTo>
                  <a:pt x="11961199" y="9742940"/>
                </a:lnTo>
                <a:lnTo>
                  <a:pt x="0" y="9742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33678" y="3480541"/>
            <a:ext cx="13218687" cy="4163221"/>
            <a:chOff x="0" y="0"/>
            <a:chExt cx="14496339" cy="45656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96342" cy="4565650"/>
            </a:xfrm>
            <a:custGeom>
              <a:avLst/>
              <a:gdLst/>
              <a:ahLst/>
              <a:cxnLst/>
              <a:rect r="r" b="b" t="t" l="l"/>
              <a:pathLst>
                <a:path h="4565650" w="14496342">
                  <a:moveTo>
                    <a:pt x="0" y="0"/>
                  </a:moveTo>
                  <a:lnTo>
                    <a:pt x="14496342" y="0"/>
                  </a:lnTo>
                  <a:lnTo>
                    <a:pt x="14496342" y="4565650"/>
                  </a:lnTo>
                  <a:lnTo>
                    <a:pt x="0" y="4565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77" t="0" r="-277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498521" y="2575869"/>
            <a:ext cx="6789479" cy="7554928"/>
            <a:chOff x="0" y="0"/>
            <a:chExt cx="8826137" cy="982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826119" cy="9821164"/>
            </a:xfrm>
            <a:custGeom>
              <a:avLst/>
              <a:gdLst/>
              <a:ahLst/>
              <a:cxnLst/>
              <a:rect r="r" b="b" t="t" l="l"/>
              <a:pathLst>
                <a:path h="9821164" w="8826119">
                  <a:moveTo>
                    <a:pt x="0" y="0"/>
                  </a:moveTo>
                  <a:lnTo>
                    <a:pt x="8826119" y="0"/>
                  </a:lnTo>
                  <a:lnTo>
                    <a:pt x="8826119" y="9821164"/>
                  </a:lnTo>
                  <a:lnTo>
                    <a:pt x="0" y="9821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9910" t="0" r="-59910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40042" y="839877"/>
            <a:ext cx="11697492" cy="396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9"/>
              </a:lnSpc>
            </a:pPr>
            <a:r>
              <a:rPr lang="en-US" sz="2735" b="true">
                <a:solidFill>
                  <a:srgbClr val="193967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It shows Top Customers in different Regions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-2791948">
            <a:off x="-9164925" y="-4941824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0"/>
                </a:moveTo>
                <a:lnTo>
                  <a:pt x="11961199" y="9742940"/>
                </a:lnTo>
                <a:lnTo>
                  <a:pt x="11961199" y="0"/>
                </a:lnTo>
                <a:lnTo>
                  <a:pt x="0" y="0"/>
                </a:lnTo>
                <a:lnTo>
                  <a:pt x="0" y="97429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2791948">
            <a:off x="-6570041" y="-7490126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1"/>
                </a:moveTo>
                <a:lnTo>
                  <a:pt x="11961199" y="9742941"/>
                </a:lnTo>
                <a:lnTo>
                  <a:pt x="11961199" y="0"/>
                </a:lnTo>
                <a:lnTo>
                  <a:pt x="0" y="0"/>
                </a:lnTo>
                <a:lnTo>
                  <a:pt x="0" y="974294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54476" y="86654"/>
            <a:ext cx="11609170" cy="94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44"/>
              </a:lnSpc>
            </a:pPr>
            <a:r>
              <a:rPr lang="en-US" b="true" sz="6676">
                <a:solidFill>
                  <a:srgbClr val="193967"/>
                </a:solidFill>
                <a:latin typeface="Nunito Sans Condensed Heavy"/>
                <a:ea typeface="Nunito Sans Condensed Heavy"/>
                <a:cs typeface="Nunito Sans Condensed Heavy"/>
                <a:sym typeface="Nunito Sans Condensed Heavy"/>
              </a:rPr>
              <a:t>MARKET SHARE %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2790000">
            <a:off x="15592988" y="-5400823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0"/>
                </a:moveTo>
                <a:lnTo>
                  <a:pt x="11961199" y="0"/>
                </a:lnTo>
                <a:lnTo>
                  <a:pt x="11961199" y="9742940"/>
                </a:lnTo>
                <a:lnTo>
                  <a:pt x="0" y="9742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66693" y="5973943"/>
            <a:ext cx="6056634" cy="4313057"/>
          </a:xfrm>
          <a:custGeom>
            <a:avLst/>
            <a:gdLst/>
            <a:ahLst/>
            <a:cxnLst/>
            <a:rect r="r" b="b" t="t" l="l"/>
            <a:pathLst>
              <a:path h="4313057" w="6056634">
                <a:moveTo>
                  <a:pt x="0" y="0"/>
                </a:moveTo>
                <a:lnTo>
                  <a:pt x="6056634" y="0"/>
                </a:lnTo>
                <a:lnTo>
                  <a:pt x="6056634" y="4313057"/>
                </a:lnTo>
                <a:lnTo>
                  <a:pt x="0" y="4313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14590" y="5973943"/>
            <a:ext cx="5650904" cy="4313057"/>
          </a:xfrm>
          <a:custGeom>
            <a:avLst/>
            <a:gdLst/>
            <a:ahLst/>
            <a:cxnLst/>
            <a:rect r="r" b="b" t="t" l="l"/>
            <a:pathLst>
              <a:path h="4313057" w="5650904">
                <a:moveTo>
                  <a:pt x="0" y="0"/>
                </a:moveTo>
                <a:lnTo>
                  <a:pt x="5650904" y="0"/>
                </a:lnTo>
                <a:lnTo>
                  <a:pt x="5650904" y="4313057"/>
                </a:lnTo>
                <a:lnTo>
                  <a:pt x="0" y="43130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14590" y="1427660"/>
            <a:ext cx="6060581" cy="4437046"/>
          </a:xfrm>
          <a:custGeom>
            <a:avLst/>
            <a:gdLst/>
            <a:ahLst/>
            <a:cxnLst/>
            <a:rect r="r" b="b" t="t" l="l"/>
            <a:pathLst>
              <a:path h="4437046" w="6060581">
                <a:moveTo>
                  <a:pt x="0" y="0"/>
                </a:moveTo>
                <a:lnTo>
                  <a:pt x="6060581" y="0"/>
                </a:lnTo>
                <a:lnTo>
                  <a:pt x="6060581" y="4437046"/>
                </a:lnTo>
                <a:lnTo>
                  <a:pt x="0" y="44370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66693" y="1427660"/>
            <a:ext cx="5625703" cy="4437046"/>
          </a:xfrm>
          <a:custGeom>
            <a:avLst/>
            <a:gdLst/>
            <a:ahLst/>
            <a:cxnLst/>
            <a:rect r="r" b="b" t="t" l="l"/>
            <a:pathLst>
              <a:path h="4437046" w="5625703">
                <a:moveTo>
                  <a:pt x="0" y="0"/>
                </a:moveTo>
                <a:lnTo>
                  <a:pt x="5625703" y="0"/>
                </a:lnTo>
                <a:lnTo>
                  <a:pt x="5625703" y="4437046"/>
                </a:lnTo>
                <a:lnTo>
                  <a:pt x="0" y="44370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31982" y="6196650"/>
            <a:ext cx="20551964" cy="8521563"/>
            <a:chOff x="0" y="0"/>
            <a:chExt cx="5412863" cy="2244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12863" cy="2244362"/>
            </a:xfrm>
            <a:custGeom>
              <a:avLst/>
              <a:gdLst/>
              <a:ahLst/>
              <a:cxnLst/>
              <a:rect r="r" b="b" t="t" l="l"/>
              <a:pathLst>
                <a:path h="2244362" w="5412863">
                  <a:moveTo>
                    <a:pt x="37670" y="0"/>
                  </a:moveTo>
                  <a:lnTo>
                    <a:pt x="5375193" y="0"/>
                  </a:lnTo>
                  <a:cubicBezTo>
                    <a:pt x="5385184" y="0"/>
                    <a:pt x="5394765" y="3969"/>
                    <a:pt x="5401830" y="11033"/>
                  </a:cubicBezTo>
                  <a:cubicBezTo>
                    <a:pt x="5408894" y="18098"/>
                    <a:pt x="5412863" y="27679"/>
                    <a:pt x="5412863" y="37670"/>
                  </a:cubicBezTo>
                  <a:lnTo>
                    <a:pt x="5412863" y="2206692"/>
                  </a:lnTo>
                  <a:cubicBezTo>
                    <a:pt x="5412863" y="2216683"/>
                    <a:pt x="5408894" y="2226264"/>
                    <a:pt x="5401830" y="2233329"/>
                  </a:cubicBezTo>
                  <a:cubicBezTo>
                    <a:pt x="5394765" y="2240393"/>
                    <a:pt x="5385184" y="2244362"/>
                    <a:pt x="5375193" y="2244362"/>
                  </a:cubicBezTo>
                  <a:lnTo>
                    <a:pt x="37670" y="2244362"/>
                  </a:lnTo>
                  <a:cubicBezTo>
                    <a:pt x="27679" y="2244362"/>
                    <a:pt x="18098" y="2240393"/>
                    <a:pt x="11033" y="2233329"/>
                  </a:cubicBezTo>
                  <a:cubicBezTo>
                    <a:pt x="3969" y="2226264"/>
                    <a:pt x="0" y="2216683"/>
                    <a:pt x="0" y="2206692"/>
                  </a:cubicBezTo>
                  <a:lnTo>
                    <a:pt x="0" y="37670"/>
                  </a:lnTo>
                  <a:cubicBezTo>
                    <a:pt x="0" y="27679"/>
                    <a:pt x="3969" y="18098"/>
                    <a:pt x="11033" y="11033"/>
                  </a:cubicBezTo>
                  <a:cubicBezTo>
                    <a:pt x="18098" y="3969"/>
                    <a:pt x="27679" y="0"/>
                    <a:pt x="37670" y="0"/>
                  </a:cubicBezTo>
                  <a:close/>
                </a:path>
              </a:pathLst>
            </a:custGeom>
            <a:solidFill>
              <a:srgbClr val="E0E8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12863" cy="2282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31982" y="5851906"/>
            <a:ext cx="20551964" cy="8521563"/>
            <a:chOff x="0" y="0"/>
            <a:chExt cx="5412863" cy="22443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12863" cy="2244362"/>
            </a:xfrm>
            <a:custGeom>
              <a:avLst/>
              <a:gdLst/>
              <a:ahLst/>
              <a:cxnLst/>
              <a:rect r="r" b="b" t="t" l="l"/>
              <a:pathLst>
                <a:path h="2244362" w="5412863">
                  <a:moveTo>
                    <a:pt x="37670" y="0"/>
                  </a:moveTo>
                  <a:lnTo>
                    <a:pt x="5375193" y="0"/>
                  </a:lnTo>
                  <a:cubicBezTo>
                    <a:pt x="5385184" y="0"/>
                    <a:pt x="5394765" y="3969"/>
                    <a:pt x="5401830" y="11033"/>
                  </a:cubicBezTo>
                  <a:cubicBezTo>
                    <a:pt x="5408894" y="18098"/>
                    <a:pt x="5412863" y="27679"/>
                    <a:pt x="5412863" y="37670"/>
                  </a:cubicBezTo>
                  <a:lnTo>
                    <a:pt x="5412863" y="2206692"/>
                  </a:lnTo>
                  <a:cubicBezTo>
                    <a:pt x="5412863" y="2216683"/>
                    <a:pt x="5408894" y="2226264"/>
                    <a:pt x="5401830" y="2233329"/>
                  </a:cubicBezTo>
                  <a:cubicBezTo>
                    <a:pt x="5394765" y="2240393"/>
                    <a:pt x="5385184" y="2244362"/>
                    <a:pt x="5375193" y="2244362"/>
                  </a:cubicBezTo>
                  <a:lnTo>
                    <a:pt x="37670" y="2244362"/>
                  </a:lnTo>
                  <a:cubicBezTo>
                    <a:pt x="27679" y="2244362"/>
                    <a:pt x="18098" y="2240393"/>
                    <a:pt x="11033" y="2233329"/>
                  </a:cubicBezTo>
                  <a:cubicBezTo>
                    <a:pt x="3969" y="2226264"/>
                    <a:pt x="0" y="2216683"/>
                    <a:pt x="0" y="2206692"/>
                  </a:cubicBezTo>
                  <a:lnTo>
                    <a:pt x="0" y="37670"/>
                  </a:lnTo>
                  <a:cubicBezTo>
                    <a:pt x="0" y="27679"/>
                    <a:pt x="3969" y="18098"/>
                    <a:pt x="11033" y="11033"/>
                  </a:cubicBezTo>
                  <a:cubicBezTo>
                    <a:pt x="18098" y="3969"/>
                    <a:pt x="27679" y="0"/>
                    <a:pt x="37670" y="0"/>
                  </a:cubicBezTo>
                  <a:close/>
                </a:path>
              </a:pathLst>
            </a:custGeom>
            <a:solidFill>
              <a:srgbClr val="E0E8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12863" cy="2282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2790000">
            <a:off x="16693169" y="-3956741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11961199" y="9742940"/>
                </a:moveTo>
                <a:lnTo>
                  <a:pt x="0" y="9742940"/>
                </a:lnTo>
                <a:lnTo>
                  <a:pt x="0" y="0"/>
                </a:lnTo>
                <a:lnTo>
                  <a:pt x="11961199" y="0"/>
                </a:lnTo>
                <a:lnTo>
                  <a:pt x="11961199" y="97429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2791948">
            <a:off x="-10366927" y="-3842770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0"/>
                </a:moveTo>
                <a:lnTo>
                  <a:pt x="11961199" y="9742940"/>
                </a:lnTo>
                <a:lnTo>
                  <a:pt x="11961199" y="0"/>
                </a:lnTo>
                <a:lnTo>
                  <a:pt x="0" y="0"/>
                </a:lnTo>
                <a:lnTo>
                  <a:pt x="0" y="97429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-2791948">
            <a:off x="-5759880" y="-8343562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0"/>
                </a:moveTo>
                <a:lnTo>
                  <a:pt x="11961199" y="9742940"/>
                </a:lnTo>
                <a:lnTo>
                  <a:pt x="11961199" y="0"/>
                </a:lnTo>
                <a:lnTo>
                  <a:pt x="0" y="0"/>
                </a:lnTo>
                <a:lnTo>
                  <a:pt x="0" y="974294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2790000">
            <a:off x="12086121" y="-8343562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11961199" y="9742940"/>
                </a:moveTo>
                <a:lnTo>
                  <a:pt x="0" y="9742940"/>
                </a:lnTo>
                <a:lnTo>
                  <a:pt x="0" y="0"/>
                </a:lnTo>
                <a:lnTo>
                  <a:pt x="11961199" y="0"/>
                </a:lnTo>
                <a:lnTo>
                  <a:pt x="11961199" y="974294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2790000">
            <a:off x="15809138" y="5585961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11961199" y="9742940"/>
                </a:moveTo>
                <a:lnTo>
                  <a:pt x="0" y="9742940"/>
                </a:lnTo>
                <a:lnTo>
                  <a:pt x="0" y="0"/>
                </a:lnTo>
                <a:lnTo>
                  <a:pt x="11961199" y="0"/>
                </a:lnTo>
                <a:lnTo>
                  <a:pt x="11961199" y="974294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-2790000">
            <a:off x="-9482337" y="5585961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0"/>
                </a:moveTo>
                <a:lnTo>
                  <a:pt x="11961199" y="9742940"/>
                </a:lnTo>
                <a:lnTo>
                  <a:pt x="11961199" y="0"/>
                </a:lnTo>
                <a:lnTo>
                  <a:pt x="0" y="0"/>
                </a:lnTo>
                <a:lnTo>
                  <a:pt x="0" y="974294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88668" y="570546"/>
            <a:ext cx="9971599" cy="982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0"/>
              </a:lnSpc>
            </a:pPr>
            <a:r>
              <a:rPr lang="en-US" b="true" sz="6900">
                <a:solidFill>
                  <a:srgbClr val="193967"/>
                </a:solidFill>
                <a:latin typeface="Nunito Sans Condensed Heavy"/>
                <a:ea typeface="Nunito Sans Condensed Heavy"/>
                <a:cs typeface="Nunito Sans Condensed Heavy"/>
                <a:sym typeface="Nunito Sans Condensed Heavy"/>
              </a:rPr>
              <a:t>CONCLUSION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504206" y="427182"/>
            <a:ext cx="814911" cy="975095"/>
          </a:xfrm>
          <a:custGeom>
            <a:avLst/>
            <a:gdLst/>
            <a:ahLst/>
            <a:cxnLst/>
            <a:rect r="r" b="b" t="t" l="l"/>
            <a:pathLst>
              <a:path h="975095" w="814911">
                <a:moveTo>
                  <a:pt x="0" y="0"/>
                </a:moveTo>
                <a:lnTo>
                  <a:pt x="814911" y="0"/>
                </a:lnTo>
                <a:lnTo>
                  <a:pt x="814911" y="975095"/>
                </a:lnTo>
                <a:lnTo>
                  <a:pt x="0" y="9750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66725" b="-675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161596" y="2765959"/>
            <a:ext cx="814911" cy="975095"/>
          </a:xfrm>
          <a:custGeom>
            <a:avLst/>
            <a:gdLst/>
            <a:ahLst/>
            <a:cxnLst/>
            <a:rect r="r" b="b" t="t" l="l"/>
            <a:pathLst>
              <a:path h="975095" w="814911">
                <a:moveTo>
                  <a:pt x="814911" y="0"/>
                </a:moveTo>
                <a:lnTo>
                  <a:pt x="0" y="0"/>
                </a:lnTo>
                <a:lnTo>
                  <a:pt x="0" y="975095"/>
                </a:lnTo>
                <a:lnTo>
                  <a:pt x="814911" y="975095"/>
                </a:lnTo>
                <a:lnTo>
                  <a:pt x="81491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66725" b="-675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37274" y="2034966"/>
            <a:ext cx="14474387" cy="6159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04189" indent="-501396" lvl="2">
              <a:lnSpc>
                <a:spcPts val="4876"/>
              </a:lnSpc>
              <a:buFont typeface="Arial"/>
              <a:buChar char="⚬"/>
            </a:pPr>
            <a:r>
              <a:rPr lang="en-US" b="true" sz="3483">
                <a:solidFill>
                  <a:srgbClr val="19396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AtliQ Hardware achieved record sales in 2022.</a:t>
            </a:r>
          </a:p>
          <a:p>
            <a:pPr algn="l" marL="1504189" indent="-501396" lvl="2">
              <a:lnSpc>
                <a:spcPts val="4876"/>
              </a:lnSpc>
              <a:buFont typeface="Arial"/>
              <a:buChar char="⚬"/>
            </a:pPr>
            <a:r>
              <a:rPr lang="en-US" b="true" sz="3483">
                <a:solidFill>
                  <a:srgbClr val="19396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India was the largest market in 2021 with sales of $210.67M</a:t>
            </a:r>
          </a:p>
          <a:p>
            <a:pPr algn="l" marL="1504189" indent="-501396" lvl="2">
              <a:lnSpc>
                <a:spcPts val="4876"/>
              </a:lnSpc>
              <a:buFont typeface="Arial"/>
              <a:buChar char="⚬"/>
            </a:pPr>
            <a:r>
              <a:rPr lang="en-US" b="true" sz="3483">
                <a:solidFill>
                  <a:srgbClr val="19396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Amazon generated the highest Net Sales in 2021 with $109.03M</a:t>
            </a:r>
          </a:p>
          <a:p>
            <a:pPr algn="l" marL="1504189" indent="-501396" lvl="2">
              <a:lnSpc>
                <a:spcPts val="4876"/>
              </a:lnSpc>
              <a:buFont typeface="Arial"/>
              <a:buChar char="⚬"/>
            </a:pPr>
            <a:r>
              <a:rPr lang="en-US" b="true" sz="3483">
                <a:solidFill>
                  <a:srgbClr val="19396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AQ BZ All-in-One was the top-selling product in 2021 with the sales of $33.75M</a:t>
            </a:r>
          </a:p>
          <a:p>
            <a:pPr algn="l" marL="1504189" indent="-501396" lvl="2">
              <a:lnSpc>
                <a:spcPts val="4876"/>
              </a:lnSpc>
              <a:buFont typeface="Arial"/>
              <a:buChar char="⚬"/>
            </a:pPr>
            <a:r>
              <a:rPr lang="en-US" b="true" sz="3483">
                <a:solidFill>
                  <a:srgbClr val="19396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Amazon captures the top market share% in APAX, LATAM &amp; NA regions.</a:t>
            </a:r>
          </a:p>
          <a:p>
            <a:pPr algn="l" marL="1504189" indent="-501396" lvl="2">
              <a:lnSpc>
                <a:spcPts val="4876"/>
              </a:lnSpc>
              <a:buFont typeface="Arial"/>
              <a:buChar char="⚬"/>
            </a:pPr>
            <a:r>
              <a:rPr lang="en-US" b="true" sz="3483">
                <a:solidFill>
                  <a:srgbClr val="19396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AtliQ estore topped the chart in EU region.</a:t>
            </a:r>
          </a:p>
          <a:p>
            <a:pPr algn="l">
              <a:lnSpc>
                <a:spcPts val="4876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97662" y="1818026"/>
            <a:ext cx="11395324" cy="9282010"/>
          </a:xfrm>
          <a:custGeom>
            <a:avLst/>
            <a:gdLst/>
            <a:ahLst/>
            <a:cxnLst/>
            <a:rect r="r" b="b" t="t" l="l"/>
            <a:pathLst>
              <a:path h="9282010" w="11395324">
                <a:moveTo>
                  <a:pt x="0" y="0"/>
                </a:moveTo>
                <a:lnTo>
                  <a:pt x="11395324" y="0"/>
                </a:lnTo>
                <a:lnTo>
                  <a:pt x="11395324" y="9282009"/>
                </a:lnTo>
                <a:lnTo>
                  <a:pt x="0" y="928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83262" y="-4293510"/>
            <a:ext cx="11585615" cy="9437010"/>
          </a:xfrm>
          <a:custGeom>
            <a:avLst/>
            <a:gdLst/>
            <a:ahLst/>
            <a:cxnLst/>
            <a:rect r="r" b="b" t="t" l="l"/>
            <a:pathLst>
              <a:path h="9437010" w="11585615">
                <a:moveTo>
                  <a:pt x="0" y="0"/>
                </a:moveTo>
                <a:lnTo>
                  <a:pt x="11585615" y="0"/>
                </a:lnTo>
                <a:lnTo>
                  <a:pt x="11585615" y="9437010"/>
                </a:lnTo>
                <a:lnTo>
                  <a:pt x="0" y="9437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6512607" y="-2360878"/>
            <a:ext cx="5262785" cy="16854886"/>
            <a:chOff x="0" y="0"/>
            <a:chExt cx="840557" cy="26920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0557" cy="2692015"/>
            </a:xfrm>
            <a:custGeom>
              <a:avLst/>
              <a:gdLst/>
              <a:ahLst/>
              <a:cxnLst/>
              <a:rect r="r" b="b" t="t" l="l"/>
              <a:pathLst>
                <a:path h="2692015" w="840557">
                  <a:moveTo>
                    <a:pt x="280337" y="2672946"/>
                  </a:moveTo>
                  <a:cubicBezTo>
                    <a:pt x="323430" y="2684459"/>
                    <a:pt x="372422" y="2692015"/>
                    <a:pt x="420505" y="2692015"/>
                  </a:cubicBezTo>
                  <a:cubicBezTo>
                    <a:pt x="468590" y="2692015"/>
                    <a:pt x="514859" y="2685538"/>
                    <a:pt x="557498" y="2674024"/>
                  </a:cubicBezTo>
                  <a:cubicBezTo>
                    <a:pt x="558406" y="2673664"/>
                    <a:pt x="559313" y="2673664"/>
                    <a:pt x="560220" y="2673305"/>
                  </a:cubicBezTo>
                  <a:cubicBezTo>
                    <a:pt x="720348" y="2627250"/>
                    <a:pt x="838289" y="2505636"/>
                    <a:pt x="840557" y="2321770"/>
                  </a:cubicBezTo>
                  <a:lnTo>
                    <a:pt x="840557" y="0"/>
                  </a:lnTo>
                  <a:lnTo>
                    <a:pt x="0" y="0"/>
                  </a:lnTo>
                  <a:lnTo>
                    <a:pt x="0" y="2320047"/>
                  </a:lnTo>
                  <a:cubicBezTo>
                    <a:pt x="2268" y="2506355"/>
                    <a:pt x="118395" y="2627970"/>
                    <a:pt x="280337" y="2672946"/>
                  </a:cubicBezTo>
                  <a:close/>
                </a:path>
              </a:pathLst>
            </a:custGeom>
            <a:solidFill>
              <a:srgbClr val="19396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40557" cy="2603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6569757" y="-2037243"/>
            <a:ext cx="5262785" cy="16207616"/>
            <a:chOff x="0" y="0"/>
            <a:chExt cx="840557" cy="25886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0557" cy="2588634"/>
            </a:xfrm>
            <a:custGeom>
              <a:avLst/>
              <a:gdLst/>
              <a:ahLst/>
              <a:cxnLst/>
              <a:rect r="r" b="b" t="t" l="l"/>
              <a:pathLst>
                <a:path h="2588634" w="840557">
                  <a:moveTo>
                    <a:pt x="280337" y="2569565"/>
                  </a:moveTo>
                  <a:cubicBezTo>
                    <a:pt x="323430" y="2581079"/>
                    <a:pt x="372422" y="2588634"/>
                    <a:pt x="420505" y="2588634"/>
                  </a:cubicBezTo>
                  <a:cubicBezTo>
                    <a:pt x="468590" y="2588634"/>
                    <a:pt x="514859" y="2582158"/>
                    <a:pt x="557498" y="2570644"/>
                  </a:cubicBezTo>
                  <a:cubicBezTo>
                    <a:pt x="558406" y="2570284"/>
                    <a:pt x="559313" y="2570284"/>
                    <a:pt x="560220" y="2569925"/>
                  </a:cubicBezTo>
                  <a:cubicBezTo>
                    <a:pt x="720348" y="2523869"/>
                    <a:pt x="838289" y="2402256"/>
                    <a:pt x="840557" y="2220686"/>
                  </a:cubicBezTo>
                  <a:lnTo>
                    <a:pt x="840557" y="0"/>
                  </a:lnTo>
                  <a:lnTo>
                    <a:pt x="0" y="0"/>
                  </a:lnTo>
                  <a:lnTo>
                    <a:pt x="0" y="2219038"/>
                  </a:lnTo>
                  <a:cubicBezTo>
                    <a:pt x="2268" y="2402974"/>
                    <a:pt x="118395" y="2524590"/>
                    <a:pt x="280337" y="256956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3967">
                    <a:alpha val="100000"/>
                  </a:srgbClr>
                </a:gs>
                <a:gs pos="100000">
                  <a:srgbClr val="3A6CE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40557" cy="2499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14254" y="6971872"/>
            <a:ext cx="5645615" cy="722097"/>
            <a:chOff x="0" y="0"/>
            <a:chExt cx="1463579" cy="1871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63579" cy="187198"/>
            </a:xfrm>
            <a:custGeom>
              <a:avLst/>
              <a:gdLst/>
              <a:ahLst/>
              <a:cxnLst/>
              <a:rect r="r" b="b" t="t" l="l"/>
              <a:pathLst>
                <a:path h="187198" w="1463579">
                  <a:moveTo>
                    <a:pt x="0" y="0"/>
                  </a:moveTo>
                  <a:lnTo>
                    <a:pt x="1463579" y="0"/>
                  </a:lnTo>
                  <a:lnTo>
                    <a:pt x="1463579" y="187198"/>
                  </a:lnTo>
                  <a:lnTo>
                    <a:pt x="0" y="18719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463579" cy="2252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221168" y="6777842"/>
            <a:ext cx="1110158" cy="111015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C45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733860" y="4770842"/>
            <a:ext cx="1460185" cy="1118694"/>
          </a:xfrm>
          <a:custGeom>
            <a:avLst/>
            <a:gdLst/>
            <a:ahLst/>
            <a:cxnLst/>
            <a:rect r="r" b="b" t="t" l="l"/>
            <a:pathLst>
              <a:path h="1118694" w="1460185">
                <a:moveTo>
                  <a:pt x="0" y="0"/>
                </a:moveTo>
                <a:lnTo>
                  <a:pt x="1460185" y="0"/>
                </a:lnTo>
                <a:lnTo>
                  <a:pt x="1460185" y="1118694"/>
                </a:lnTo>
                <a:lnTo>
                  <a:pt x="0" y="11186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006978" y="1258679"/>
            <a:ext cx="1460185" cy="1118694"/>
          </a:xfrm>
          <a:custGeom>
            <a:avLst/>
            <a:gdLst/>
            <a:ahLst/>
            <a:cxnLst/>
            <a:rect r="r" b="b" t="t" l="l"/>
            <a:pathLst>
              <a:path h="1118694" w="1460185">
                <a:moveTo>
                  <a:pt x="0" y="0"/>
                </a:moveTo>
                <a:lnTo>
                  <a:pt x="1460185" y="0"/>
                </a:lnTo>
                <a:lnTo>
                  <a:pt x="1460185" y="1118693"/>
                </a:lnTo>
                <a:lnTo>
                  <a:pt x="0" y="1118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695712" y="789392"/>
            <a:ext cx="4609246" cy="4114800"/>
          </a:xfrm>
          <a:custGeom>
            <a:avLst/>
            <a:gdLst/>
            <a:ahLst/>
            <a:cxnLst/>
            <a:rect r="r" b="b" t="t" l="l"/>
            <a:pathLst>
              <a:path h="4114800" w="4609246">
                <a:moveTo>
                  <a:pt x="0" y="0"/>
                </a:moveTo>
                <a:lnTo>
                  <a:pt x="4609246" y="0"/>
                </a:lnTo>
                <a:lnTo>
                  <a:pt x="4609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7426441" y="6994359"/>
            <a:ext cx="699610" cy="699610"/>
          </a:xfrm>
          <a:custGeom>
            <a:avLst/>
            <a:gdLst/>
            <a:ahLst/>
            <a:cxnLst/>
            <a:rect r="r" b="b" t="t" l="l"/>
            <a:pathLst>
              <a:path h="699610" w="699610">
                <a:moveTo>
                  <a:pt x="0" y="0"/>
                </a:moveTo>
                <a:lnTo>
                  <a:pt x="699611" y="0"/>
                </a:lnTo>
                <a:lnTo>
                  <a:pt x="699611" y="699611"/>
                </a:lnTo>
                <a:lnTo>
                  <a:pt x="0" y="69961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14254" y="4328252"/>
            <a:ext cx="11291230" cy="229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95"/>
              </a:lnSpc>
            </a:pPr>
            <a:r>
              <a:rPr lang="en-US" sz="16086" b="true">
                <a:solidFill>
                  <a:srgbClr val="FFFFFF"/>
                </a:solidFill>
                <a:latin typeface="Nunito Sans Condensed Ultra-Bold"/>
                <a:ea typeface="Nunito Sans Condensed Ultra-Bold"/>
                <a:cs typeface="Nunito Sans Condensed Ultra-Bold"/>
                <a:sym typeface="Nunito Sans Condensed Ultra-Bold"/>
              </a:rPr>
              <a:t>THANK YOU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13235" y="6958878"/>
            <a:ext cx="5763011" cy="630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8"/>
              </a:lnSpc>
            </a:pPr>
            <a:r>
              <a:rPr lang="en-US" b="true" sz="3670" u="sng">
                <a:solidFill>
                  <a:srgbClr val="193967"/>
                </a:solidFill>
                <a:latin typeface="Nunito Sans Condensed Ultra-Bold"/>
                <a:ea typeface="Nunito Sans Condensed Ultra-Bold"/>
                <a:cs typeface="Nunito Sans Condensed Ultra-Bold"/>
                <a:sym typeface="Nunito Sans Condensed Ultra-Bold"/>
                <a:hlinkClick r:id="rId13" tooltip="https://www.linkedin.com/in/pawan-yadav-data/"/>
              </a:rPr>
              <a:t>Pawan-Yadav-Data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699067" y="7032470"/>
            <a:ext cx="6794831" cy="54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28"/>
              </a:lnSpc>
            </a:pPr>
            <a:r>
              <a:rPr lang="en-US" sz="3753" b="true">
                <a:solidFill>
                  <a:srgbClr val="FFFFFF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To everyone who is present here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74546" y="631484"/>
            <a:ext cx="11078611" cy="9024033"/>
          </a:xfrm>
          <a:custGeom>
            <a:avLst/>
            <a:gdLst/>
            <a:ahLst/>
            <a:cxnLst/>
            <a:rect r="r" b="b" t="t" l="l"/>
            <a:pathLst>
              <a:path h="9024033" w="11078611">
                <a:moveTo>
                  <a:pt x="0" y="0"/>
                </a:moveTo>
                <a:lnTo>
                  <a:pt x="11078611" y="0"/>
                </a:lnTo>
                <a:lnTo>
                  <a:pt x="11078611" y="9024032"/>
                </a:lnTo>
                <a:lnTo>
                  <a:pt x="0" y="90240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9067" y="698159"/>
            <a:ext cx="12005534" cy="114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true">
                <a:solidFill>
                  <a:srgbClr val="193967"/>
                </a:solidFill>
                <a:latin typeface="Nunito Sans Condensed Heavy"/>
                <a:ea typeface="Nunito Sans Condensed Heavy"/>
                <a:cs typeface="Nunito Sans Condensed Heavy"/>
                <a:sym typeface="Nunito Sans Condensed Heavy"/>
              </a:rPr>
              <a:t>TABLE OF CONTENTS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417329"/>
            <a:ext cx="11469348" cy="584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33886" indent="-566943" lvl="1">
              <a:lnSpc>
                <a:spcPts val="5777"/>
              </a:lnSpc>
              <a:buFont typeface="Arial"/>
              <a:buChar char="•"/>
            </a:pPr>
            <a:r>
              <a:rPr lang="en-US" b="true" sz="5251">
                <a:solidFill>
                  <a:srgbClr val="193967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About AtliQ </a:t>
            </a:r>
          </a:p>
          <a:p>
            <a:pPr algn="just" marL="1133886" indent="-566943" lvl="1">
              <a:lnSpc>
                <a:spcPts val="5777"/>
              </a:lnSpc>
              <a:buFont typeface="Arial"/>
              <a:buChar char="•"/>
            </a:pPr>
            <a:r>
              <a:rPr lang="en-US" b="true" sz="5251">
                <a:solidFill>
                  <a:srgbClr val="193967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Business Model </a:t>
            </a:r>
          </a:p>
          <a:p>
            <a:pPr algn="just" marL="1133886" indent="-566943" lvl="1">
              <a:lnSpc>
                <a:spcPts val="5777"/>
              </a:lnSpc>
              <a:buFont typeface="Arial"/>
              <a:buChar char="•"/>
            </a:pPr>
            <a:r>
              <a:rPr lang="en-US" b="true" sz="5251">
                <a:solidFill>
                  <a:srgbClr val="193967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Problem Statement </a:t>
            </a:r>
          </a:p>
          <a:p>
            <a:pPr algn="just" marL="1133886" indent="-566943" lvl="1">
              <a:lnSpc>
                <a:spcPts val="5777"/>
              </a:lnSpc>
              <a:buFont typeface="Arial"/>
              <a:buChar char="•"/>
            </a:pPr>
            <a:r>
              <a:rPr lang="en-US" b="true" sz="5251">
                <a:solidFill>
                  <a:srgbClr val="193967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Project Overview </a:t>
            </a:r>
          </a:p>
          <a:p>
            <a:pPr algn="just" marL="1133886" indent="-566943" lvl="1">
              <a:lnSpc>
                <a:spcPts val="5777"/>
              </a:lnSpc>
              <a:buFont typeface="Arial"/>
              <a:buChar char="•"/>
            </a:pPr>
            <a:r>
              <a:rPr lang="en-US" b="true" sz="5251">
                <a:solidFill>
                  <a:srgbClr val="193967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Schemas </a:t>
            </a:r>
          </a:p>
          <a:p>
            <a:pPr algn="just" marL="1133886" indent="-566943" lvl="1">
              <a:lnSpc>
                <a:spcPts val="5777"/>
              </a:lnSpc>
              <a:buFont typeface="Arial"/>
              <a:buChar char="•"/>
            </a:pPr>
            <a:r>
              <a:rPr lang="en-US" b="true" sz="5251">
                <a:solidFill>
                  <a:srgbClr val="193967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Reports </a:t>
            </a:r>
          </a:p>
          <a:p>
            <a:pPr algn="just" marL="1133886" indent="-566943" lvl="1">
              <a:lnSpc>
                <a:spcPts val="5777"/>
              </a:lnSpc>
              <a:buFont typeface="Arial"/>
              <a:buChar char="•"/>
            </a:pPr>
            <a:r>
              <a:rPr lang="en-US" b="true" sz="5251">
                <a:solidFill>
                  <a:srgbClr val="193967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Conclusion</a:t>
            </a:r>
          </a:p>
          <a:p>
            <a:pPr algn="just">
              <a:lnSpc>
                <a:spcPts val="5777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7760590" y="-5259009"/>
            <a:ext cx="10191557" cy="8301486"/>
          </a:xfrm>
          <a:custGeom>
            <a:avLst/>
            <a:gdLst/>
            <a:ahLst/>
            <a:cxnLst/>
            <a:rect r="r" b="b" t="t" l="l"/>
            <a:pathLst>
              <a:path h="8301486" w="10191557">
                <a:moveTo>
                  <a:pt x="0" y="0"/>
                </a:moveTo>
                <a:lnTo>
                  <a:pt x="10191557" y="0"/>
                </a:lnTo>
                <a:lnTo>
                  <a:pt x="10191557" y="8301487"/>
                </a:lnTo>
                <a:lnTo>
                  <a:pt x="0" y="8301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-7760590" y="7244522"/>
            <a:ext cx="10191557" cy="8301486"/>
          </a:xfrm>
          <a:custGeom>
            <a:avLst/>
            <a:gdLst/>
            <a:ahLst/>
            <a:cxnLst/>
            <a:rect r="r" b="b" t="t" l="l"/>
            <a:pathLst>
              <a:path h="8301486" w="10191557">
                <a:moveTo>
                  <a:pt x="0" y="8301487"/>
                </a:moveTo>
                <a:lnTo>
                  <a:pt x="10191557" y="8301487"/>
                </a:lnTo>
                <a:lnTo>
                  <a:pt x="10191557" y="0"/>
                </a:lnTo>
                <a:lnTo>
                  <a:pt x="0" y="0"/>
                </a:lnTo>
                <a:lnTo>
                  <a:pt x="0" y="830148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53349" y="1498157"/>
            <a:ext cx="7862504" cy="7290685"/>
          </a:xfrm>
          <a:custGeom>
            <a:avLst/>
            <a:gdLst/>
            <a:ahLst/>
            <a:cxnLst/>
            <a:rect r="r" b="b" t="t" l="l"/>
            <a:pathLst>
              <a:path h="7290685" w="7862504">
                <a:moveTo>
                  <a:pt x="0" y="0"/>
                </a:moveTo>
                <a:lnTo>
                  <a:pt x="7862504" y="0"/>
                </a:lnTo>
                <a:lnTo>
                  <a:pt x="7862504" y="7290686"/>
                </a:lnTo>
                <a:lnTo>
                  <a:pt x="0" y="72906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146951" y="6704117"/>
            <a:ext cx="1133801" cy="868640"/>
          </a:xfrm>
          <a:custGeom>
            <a:avLst/>
            <a:gdLst/>
            <a:ahLst/>
            <a:cxnLst/>
            <a:rect r="r" b="b" t="t" l="l"/>
            <a:pathLst>
              <a:path h="868640" w="1133801">
                <a:moveTo>
                  <a:pt x="0" y="0"/>
                </a:moveTo>
                <a:lnTo>
                  <a:pt x="1133801" y="0"/>
                </a:lnTo>
                <a:lnTo>
                  <a:pt x="1133801" y="868641"/>
                </a:lnTo>
                <a:lnTo>
                  <a:pt x="0" y="8686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702898" y="3308726"/>
            <a:ext cx="16364693" cy="6215333"/>
            <a:chOff x="0" y="0"/>
            <a:chExt cx="2803073" cy="10646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03073" cy="1064611"/>
            </a:xfrm>
            <a:custGeom>
              <a:avLst/>
              <a:gdLst/>
              <a:ahLst/>
              <a:cxnLst/>
              <a:rect r="r" b="b" t="t" l="l"/>
              <a:pathLst>
                <a:path h="1064611" w="2803073">
                  <a:moveTo>
                    <a:pt x="934862" y="1045542"/>
                  </a:moveTo>
                  <a:cubicBezTo>
                    <a:pt x="1078568" y="1057056"/>
                    <a:pt x="1241944" y="1064611"/>
                    <a:pt x="1402291" y="1064611"/>
                  </a:cubicBezTo>
                  <a:cubicBezTo>
                    <a:pt x="1562643" y="1064611"/>
                    <a:pt x="1716941" y="1058134"/>
                    <a:pt x="1859132" y="1046620"/>
                  </a:cubicBezTo>
                  <a:cubicBezTo>
                    <a:pt x="1862162" y="1046261"/>
                    <a:pt x="1865186" y="1046261"/>
                    <a:pt x="1868210" y="1045901"/>
                  </a:cubicBezTo>
                  <a:cubicBezTo>
                    <a:pt x="2402201" y="999846"/>
                    <a:pt x="2795510" y="878232"/>
                    <a:pt x="2803073" y="730515"/>
                  </a:cubicBezTo>
                  <a:lnTo>
                    <a:pt x="2803073" y="0"/>
                  </a:lnTo>
                  <a:lnTo>
                    <a:pt x="0" y="0"/>
                  </a:lnTo>
                  <a:lnTo>
                    <a:pt x="0" y="729973"/>
                  </a:lnTo>
                  <a:cubicBezTo>
                    <a:pt x="7564" y="878951"/>
                    <a:pt x="394820" y="1000566"/>
                    <a:pt x="934862" y="104554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93967">
                    <a:alpha val="100000"/>
                  </a:srgbClr>
                </a:gs>
                <a:gs pos="100000">
                  <a:srgbClr val="3A6CE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03073" cy="975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596882" y="3123775"/>
            <a:ext cx="10191557" cy="8301486"/>
          </a:xfrm>
          <a:custGeom>
            <a:avLst/>
            <a:gdLst/>
            <a:ahLst/>
            <a:cxnLst/>
            <a:rect r="r" b="b" t="t" l="l"/>
            <a:pathLst>
              <a:path h="8301486" w="10191557">
                <a:moveTo>
                  <a:pt x="0" y="0"/>
                </a:moveTo>
                <a:lnTo>
                  <a:pt x="10191557" y="0"/>
                </a:lnTo>
                <a:lnTo>
                  <a:pt x="10191557" y="8301486"/>
                </a:lnTo>
                <a:lnTo>
                  <a:pt x="0" y="8301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18519" y="-6800370"/>
            <a:ext cx="11078611" cy="9024033"/>
          </a:xfrm>
          <a:custGeom>
            <a:avLst/>
            <a:gdLst/>
            <a:ahLst/>
            <a:cxnLst/>
            <a:rect r="r" b="b" t="t" l="l"/>
            <a:pathLst>
              <a:path h="9024033" w="11078611">
                <a:moveTo>
                  <a:pt x="0" y="0"/>
                </a:moveTo>
                <a:lnTo>
                  <a:pt x="11078612" y="0"/>
                </a:lnTo>
                <a:lnTo>
                  <a:pt x="11078612" y="9024032"/>
                </a:lnTo>
                <a:lnTo>
                  <a:pt x="0" y="9024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1094" y="779036"/>
            <a:ext cx="11759009" cy="197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000" b="true">
                <a:solidFill>
                  <a:srgbClr val="193967"/>
                </a:solidFill>
                <a:latin typeface="Nunito Sans Condensed Heavy"/>
                <a:ea typeface="Nunito Sans Condensed Heavy"/>
                <a:cs typeface="Nunito Sans Condensed Heavy"/>
                <a:sym typeface="Nunito Sans Condensed Heavy"/>
              </a:rPr>
              <a:t>ATLIQ HARDWARE AND BUSINESS MODEL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982461" y="2299721"/>
            <a:ext cx="1358668" cy="1040918"/>
          </a:xfrm>
          <a:custGeom>
            <a:avLst/>
            <a:gdLst/>
            <a:ahLst/>
            <a:cxnLst/>
            <a:rect r="r" b="b" t="t" l="l"/>
            <a:pathLst>
              <a:path h="1040918" w="1358668">
                <a:moveTo>
                  <a:pt x="0" y="0"/>
                </a:moveTo>
                <a:lnTo>
                  <a:pt x="1358668" y="0"/>
                </a:lnTo>
                <a:lnTo>
                  <a:pt x="1358668" y="1040918"/>
                </a:lnTo>
                <a:lnTo>
                  <a:pt x="0" y="1040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8161" y="4696533"/>
            <a:ext cx="13598566" cy="337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45"/>
              </a:lnSpc>
            </a:pPr>
            <a:r>
              <a:rPr lang="en-US" sz="317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AtliQ Hardware is a distinguished global leader in electronics manufacturing, specializing in the production and distribution of an extensive range of high-quality hardware products. Our offerings include personal computers, printers, mice and a variety of other computer peripherals, serving the diverse needs of customers worldwide.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2791948">
            <a:off x="13787956" y="4386830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0"/>
                </a:moveTo>
                <a:lnTo>
                  <a:pt x="11961199" y="9742940"/>
                </a:lnTo>
                <a:lnTo>
                  <a:pt x="11961199" y="0"/>
                </a:lnTo>
                <a:lnTo>
                  <a:pt x="0" y="0"/>
                </a:lnTo>
                <a:lnTo>
                  <a:pt x="0" y="97429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2791948">
            <a:off x="-7546784" y="-4871470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0"/>
                </a:moveTo>
                <a:lnTo>
                  <a:pt x="11961199" y="9742940"/>
                </a:lnTo>
                <a:lnTo>
                  <a:pt x="11961199" y="0"/>
                </a:lnTo>
                <a:lnTo>
                  <a:pt x="0" y="0"/>
                </a:lnTo>
                <a:lnTo>
                  <a:pt x="0" y="974294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2791948">
            <a:off x="-4951900" y="-7419772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1"/>
                </a:moveTo>
                <a:lnTo>
                  <a:pt x="11961200" y="9742941"/>
                </a:lnTo>
                <a:lnTo>
                  <a:pt x="11961200" y="0"/>
                </a:lnTo>
                <a:lnTo>
                  <a:pt x="0" y="0"/>
                </a:lnTo>
                <a:lnTo>
                  <a:pt x="0" y="974294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2791948">
            <a:off x="14664746" y="-8059747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0"/>
                </a:moveTo>
                <a:lnTo>
                  <a:pt x="11961199" y="9742940"/>
                </a:lnTo>
                <a:lnTo>
                  <a:pt x="11961199" y="0"/>
                </a:lnTo>
                <a:lnTo>
                  <a:pt x="0" y="0"/>
                </a:lnTo>
                <a:lnTo>
                  <a:pt x="0" y="97429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4531" y="3151717"/>
            <a:ext cx="6624499" cy="6106583"/>
          </a:xfrm>
          <a:custGeom>
            <a:avLst/>
            <a:gdLst/>
            <a:ahLst/>
            <a:cxnLst/>
            <a:rect r="r" b="b" t="t" l="l"/>
            <a:pathLst>
              <a:path h="6106583" w="6624499">
                <a:moveTo>
                  <a:pt x="0" y="0"/>
                </a:moveTo>
                <a:lnTo>
                  <a:pt x="6624498" y="0"/>
                </a:lnTo>
                <a:lnTo>
                  <a:pt x="6624498" y="6106583"/>
                </a:lnTo>
                <a:lnTo>
                  <a:pt x="0" y="6106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6743033" y="2678641"/>
            <a:ext cx="10251632" cy="100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700"/>
              </a:lnSpc>
            </a:pPr>
            <a:r>
              <a:rPr lang="en-US" b="true" sz="7000">
                <a:solidFill>
                  <a:srgbClr val="193967"/>
                </a:solidFill>
                <a:latin typeface="Nunito Sans Condensed Heavy"/>
                <a:ea typeface="Nunito Sans Condensed Heavy"/>
                <a:cs typeface="Nunito Sans Condensed Heavy"/>
                <a:sym typeface="Nunito Sans Condensed Heavy"/>
              </a:rPr>
              <a:t>PROBLEM STATEMENT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78553" y="4532099"/>
            <a:ext cx="8316112" cy="4364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01"/>
              </a:lnSpc>
            </a:pPr>
            <a:r>
              <a:rPr lang="en-US" sz="3910" b="true">
                <a:solidFill>
                  <a:srgbClr val="193967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AtliQ Hardware is currently facing performance challenges due to the increasing size and complexity of its Excel files. To address this, the company has formed a dedicated team of data analysts to leverage MySQL for extracting valuable insights and enhancing operational efficiency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577852" y="2444847"/>
            <a:ext cx="1505817" cy="1153654"/>
          </a:xfrm>
          <a:custGeom>
            <a:avLst/>
            <a:gdLst/>
            <a:ahLst/>
            <a:cxnLst/>
            <a:rect r="r" b="b" t="t" l="l"/>
            <a:pathLst>
              <a:path h="1153654" w="1505817">
                <a:moveTo>
                  <a:pt x="0" y="0"/>
                </a:moveTo>
                <a:lnTo>
                  <a:pt x="1505817" y="0"/>
                </a:lnTo>
                <a:lnTo>
                  <a:pt x="1505817" y="1153653"/>
                </a:lnTo>
                <a:lnTo>
                  <a:pt x="0" y="1153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2791948">
            <a:off x="13787956" y="4386830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0"/>
                </a:moveTo>
                <a:lnTo>
                  <a:pt x="11961199" y="9742940"/>
                </a:lnTo>
                <a:lnTo>
                  <a:pt x="11961199" y="0"/>
                </a:lnTo>
                <a:lnTo>
                  <a:pt x="0" y="0"/>
                </a:lnTo>
                <a:lnTo>
                  <a:pt x="0" y="97429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2791948">
            <a:off x="-7546784" y="-4871470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0"/>
                </a:moveTo>
                <a:lnTo>
                  <a:pt x="11961199" y="9742940"/>
                </a:lnTo>
                <a:lnTo>
                  <a:pt x="11961199" y="0"/>
                </a:lnTo>
                <a:lnTo>
                  <a:pt x="0" y="0"/>
                </a:lnTo>
                <a:lnTo>
                  <a:pt x="0" y="974294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2791948">
            <a:off x="-4951900" y="-7419772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1"/>
                </a:moveTo>
                <a:lnTo>
                  <a:pt x="11961200" y="9742941"/>
                </a:lnTo>
                <a:lnTo>
                  <a:pt x="11961200" y="0"/>
                </a:lnTo>
                <a:lnTo>
                  <a:pt x="0" y="0"/>
                </a:lnTo>
                <a:lnTo>
                  <a:pt x="0" y="974294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2791948">
            <a:off x="14664746" y="-8059747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0"/>
                </a:moveTo>
                <a:lnTo>
                  <a:pt x="11961199" y="9742940"/>
                </a:lnTo>
                <a:lnTo>
                  <a:pt x="11961199" y="0"/>
                </a:lnTo>
                <a:lnTo>
                  <a:pt x="0" y="0"/>
                </a:lnTo>
                <a:lnTo>
                  <a:pt x="0" y="97429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43033" y="2270774"/>
            <a:ext cx="10251632" cy="100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700"/>
              </a:lnSpc>
            </a:pPr>
            <a:r>
              <a:rPr lang="en-US" b="true" sz="7000">
                <a:solidFill>
                  <a:srgbClr val="193967"/>
                </a:solidFill>
                <a:latin typeface="Nunito Sans Condensed Heavy"/>
                <a:ea typeface="Nunito Sans Condensed Heavy"/>
                <a:cs typeface="Nunito Sans Condensed Heavy"/>
                <a:sym typeface="Nunito Sans Condensed Heavy"/>
              </a:rPr>
              <a:t>PROBLEM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78553" y="4532099"/>
            <a:ext cx="8316112" cy="382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01"/>
              </a:lnSpc>
            </a:pPr>
            <a:r>
              <a:rPr lang="en-US" sz="3910" b="true">
                <a:solidFill>
                  <a:srgbClr val="193967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The Scope of this project entails conduction an in-depth analysis of the dataset provided by AtliQ Hardware. The primary goal is to derive actionable insights regarding sales performance, market dynamics, customer behavior, and to forecast supply chain trends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577852" y="2444847"/>
            <a:ext cx="1505817" cy="1153654"/>
          </a:xfrm>
          <a:custGeom>
            <a:avLst/>
            <a:gdLst/>
            <a:ahLst/>
            <a:cxnLst/>
            <a:rect r="r" b="b" t="t" l="l"/>
            <a:pathLst>
              <a:path h="1153654" w="1505817">
                <a:moveTo>
                  <a:pt x="0" y="0"/>
                </a:moveTo>
                <a:lnTo>
                  <a:pt x="1505817" y="0"/>
                </a:lnTo>
                <a:lnTo>
                  <a:pt x="1505817" y="1153653"/>
                </a:lnTo>
                <a:lnTo>
                  <a:pt x="0" y="1153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19994" y="2921002"/>
            <a:ext cx="11078611" cy="9024033"/>
          </a:xfrm>
          <a:custGeom>
            <a:avLst/>
            <a:gdLst/>
            <a:ahLst/>
            <a:cxnLst/>
            <a:rect r="r" b="b" t="t" l="l"/>
            <a:pathLst>
              <a:path h="9024033" w="11078611">
                <a:moveTo>
                  <a:pt x="0" y="0"/>
                </a:moveTo>
                <a:lnTo>
                  <a:pt x="11078612" y="0"/>
                </a:lnTo>
                <a:lnTo>
                  <a:pt x="11078612" y="9024033"/>
                </a:lnTo>
                <a:lnTo>
                  <a:pt x="0" y="90240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36232" y="107948"/>
            <a:ext cx="11930153" cy="105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400" b="true">
                <a:solidFill>
                  <a:srgbClr val="193967"/>
                </a:solidFill>
                <a:latin typeface="Nunito Sans Condensed Heavy"/>
                <a:ea typeface="Nunito Sans Condensed Heavy"/>
                <a:cs typeface="Nunito Sans Condensed Heavy"/>
                <a:sym typeface="Nunito Sans Condensed Heavy"/>
              </a:rPr>
              <a:t>SCHEMAS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157877" y="3586409"/>
            <a:ext cx="10083940" cy="5984572"/>
          </a:xfrm>
          <a:custGeom>
            <a:avLst/>
            <a:gdLst/>
            <a:ahLst/>
            <a:cxnLst/>
            <a:rect r="r" b="b" t="t" l="l"/>
            <a:pathLst>
              <a:path h="5984572" w="10083940">
                <a:moveTo>
                  <a:pt x="0" y="0"/>
                </a:moveTo>
                <a:lnTo>
                  <a:pt x="10083940" y="0"/>
                </a:lnTo>
                <a:lnTo>
                  <a:pt x="10083940" y="5984571"/>
                </a:lnTo>
                <a:lnTo>
                  <a:pt x="0" y="5984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06052" y="4159034"/>
            <a:ext cx="903649" cy="692314"/>
          </a:xfrm>
          <a:custGeom>
            <a:avLst/>
            <a:gdLst/>
            <a:ahLst/>
            <a:cxnLst/>
            <a:rect r="r" b="b" t="t" l="l"/>
            <a:pathLst>
              <a:path h="692314" w="903649">
                <a:moveTo>
                  <a:pt x="0" y="0"/>
                </a:moveTo>
                <a:lnTo>
                  <a:pt x="903649" y="0"/>
                </a:lnTo>
                <a:lnTo>
                  <a:pt x="903649" y="692314"/>
                </a:lnTo>
                <a:lnTo>
                  <a:pt x="0" y="692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2224188" y="1435342"/>
            <a:ext cx="1358668" cy="1040918"/>
          </a:xfrm>
          <a:custGeom>
            <a:avLst/>
            <a:gdLst/>
            <a:ahLst/>
            <a:cxnLst/>
            <a:rect r="r" b="b" t="t" l="l"/>
            <a:pathLst>
              <a:path h="1040918" w="1358668">
                <a:moveTo>
                  <a:pt x="1358668" y="0"/>
                </a:moveTo>
                <a:lnTo>
                  <a:pt x="0" y="0"/>
                </a:lnTo>
                <a:lnTo>
                  <a:pt x="0" y="1040918"/>
                </a:lnTo>
                <a:lnTo>
                  <a:pt x="1358668" y="1040918"/>
                </a:lnTo>
                <a:lnTo>
                  <a:pt x="135866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2790000">
            <a:off x="12086121" y="-8092845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11961199" y="9742941"/>
                </a:moveTo>
                <a:lnTo>
                  <a:pt x="0" y="9742941"/>
                </a:lnTo>
                <a:lnTo>
                  <a:pt x="0" y="0"/>
                </a:lnTo>
                <a:lnTo>
                  <a:pt x="11961199" y="0"/>
                </a:lnTo>
                <a:lnTo>
                  <a:pt x="11961199" y="974294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-2791948">
            <a:off x="-5759880" y="-8092515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0"/>
                </a:moveTo>
                <a:lnTo>
                  <a:pt x="11961199" y="9742940"/>
                </a:lnTo>
                <a:lnTo>
                  <a:pt x="11961199" y="0"/>
                </a:lnTo>
                <a:lnTo>
                  <a:pt x="0" y="0"/>
                </a:lnTo>
                <a:lnTo>
                  <a:pt x="0" y="974294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2791948">
            <a:off x="-5759880" y="-8547413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0"/>
                </a:moveTo>
                <a:lnTo>
                  <a:pt x="11961199" y="9742940"/>
                </a:lnTo>
                <a:lnTo>
                  <a:pt x="11961199" y="0"/>
                </a:lnTo>
                <a:lnTo>
                  <a:pt x="0" y="0"/>
                </a:lnTo>
                <a:lnTo>
                  <a:pt x="0" y="974294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2790000">
            <a:off x="12086121" y="-8547413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11961199" y="9742940"/>
                </a:moveTo>
                <a:lnTo>
                  <a:pt x="0" y="9742940"/>
                </a:lnTo>
                <a:lnTo>
                  <a:pt x="0" y="0"/>
                </a:lnTo>
                <a:lnTo>
                  <a:pt x="11961199" y="0"/>
                </a:lnTo>
                <a:lnTo>
                  <a:pt x="11961199" y="974294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2038" y="1183382"/>
            <a:ext cx="5048020" cy="8813527"/>
          </a:xfrm>
          <a:custGeom>
            <a:avLst/>
            <a:gdLst/>
            <a:ahLst/>
            <a:cxnLst/>
            <a:rect r="r" b="b" t="t" l="l"/>
            <a:pathLst>
              <a:path h="8813527" w="5048020">
                <a:moveTo>
                  <a:pt x="0" y="0"/>
                </a:moveTo>
                <a:lnTo>
                  <a:pt x="5048020" y="0"/>
                </a:lnTo>
                <a:lnTo>
                  <a:pt x="5048020" y="8813527"/>
                </a:lnTo>
                <a:lnTo>
                  <a:pt x="0" y="881352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507" t="0" r="-8507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31982" y="6196650"/>
            <a:ext cx="20551964" cy="8521563"/>
            <a:chOff x="0" y="0"/>
            <a:chExt cx="5412863" cy="2244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12863" cy="2244362"/>
            </a:xfrm>
            <a:custGeom>
              <a:avLst/>
              <a:gdLst/>
              <a:ahLst/>
              <a:cxnLst/>
              <a:rect r="r" b="b" t="t" l="l"/>
              <a:pathLst>
                <a:path h="2244362" w="5412863">
                  <a:moveTo>
                    <a:pt x="37670" y="0"/>
                  </a:moveTo>
                  <a:lnTo>
                    <a:pt x="5375193" y="0"/>
                  </a:lnTo>
                  <a:cubicBezTo>
                    <a:pt x="5385184" y="0"/>
                    <a:pt x="5394765" y="3969"/>
                    <a:pt x="5401830" y="11033"/>
                  </a:cubicBezTo>
                  <a:cubicBezTo>
                    <a:pt x="5408894" y="18098"/>
                    <a:pt x="5412863" y="27679"/>
                    <a:pt x="5412863" y="37670"/>
                  </a:cubicBezTo>
                  <a:lnTo>
                    <a:pt x="5412863" y="2206692"/>
                  </a:lnTo>
                  <a:cubicBezTo>
                    <a:pt x="5412863" y="2216683"/>
                    <a:pt x="5408894" y="2226264"/>
                    <a:pt x="5401830" y="2233329"/>
                  </a:cubicBezTo>
                  <a:cubicBezTo>
                    <a:pt x="5394765" y="2240393"/>
                    <a:pt x="5385184" y="2244362"/>
                    <a:pt x="5375193" y="2244362"/>
                  </a:cubicBezTo>
                  <a:lnTo>
                    <a:pt x="37670" y="2244362"/>
                  </a:lnTo>
                  <a:cubicBezTo>
                    <a:pt x="27679" y="2244362"/>
                    <a:pt x="18098" y="2240393"/>
                    <a:pt x="11033" y="2233329"/>
                  </a:cubicBezTo>
                  <a:cubicBezTo>
                    <a:pt x="3969" y="2226264"/>
                    <a:pt x="0" y="2216683"/>
                    <a:pt x="0" y="2206692"/>
                  </a:cubicBezTo>
                  <a:lnTo>
                    <a:pt x="0" y="37670"/>
                  </a:lnTo>
                  <a:cubicBezTo>
                    <a:pt x="0" y="27679"/>
                    <a:pt x="3969" y="18098"/>
                    <a:pt x="11033" y="11033"/>
                  </a:cubicBezTo>
                  <a:cubicBezTo>
                    <a:pt x="18098" y="3969"/>
                    <a:pt x="27679" y="0"/>
                    <a:pt x="37670" y="0"/>
                  </a:cubicBezTo>
                  <a:close/>
                </a:path>
              </a:pathLst>
            </a:custGeom>
            <a:solidFill>
              <a:srgbClr val="E0E8F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12863" cy="2282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31982" y="5851906"/>
            <a:ext cx="20551964" cy="8521563"/>
            <a:chOff x="0" y="0"/>
            <a:chExt cx="5412863" cy="22443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12863" cy="2244362"/>
            </a:xfrm>
            <a:custGeom>
              <a:avLst/>
              <a:gdLst/>
              <a:ahLst/>
              <a:cxnLst/>
              <a:rect r="r" b="b" t="t" l="l"/>
              <a:pathLst>
                <a:path h="2244362" w="5412863">
                  <a:moveTo>
                    <a:pt x="37670" y="0"/>
                  </a:moveTo>
                  <a:lnTo>
                    <a:pt x="5375193" y="0"/>
                  </a:lnTo>
                  <a:cubicBezTo>
                    <a:pt x="5385184" y="0"/>
                    <a:pt x="5394765" y="3969"/>
                    <a:pt x="5401830" y="11033"/>
                  </a:cubicBezTo>
                  <a:cubicBezTo>
                    <a:pt x="5408894" y="18098"/>
                    <a:pt x="5412863" y="27679"/>
                    <a:pt x="5412863" y="37670"/>
                  </a:cubicBezTo>
                  <a:lnTo>
                    <a:pt x="5412863" y="2206692"/>
                  </a:lnTo>
                  <a:cubicBezTo>
                    <a:pt x="5412863" y="2216683"/>
                    <a:pt x="5408894" y="2226264"/>
                    <a:pt x="5401830" y="2233329"/>
                  </a:cubicBezTo>
                  <a:cubicBezTo>
                    <a:pt x="5394765" y="2240393"/>
                    <a:pt x="5385184" y="2244362"/>
                    <a:pt x="5375193" y="2244362"/>
                  </a:cubicBezTo>
                  <a:lnTo>
                    <a:pt x="37670" y="2244362"/>
                  </a:lnTo>
                  <a:cubicBezTo>
                    <a:pt x="27679" y="2244362"/>
                    <a:pt x="18098" y="2240393"/>
                    <a:pt x="11033" y="2233329"/>
                  </a:cubicBezTo>
                  <a:cubicBezTo>
                    <a:pt x="3969" y="2226264"/>
                    <a:pt x="0" y="2216683"/>
                    <a:pt x="0" y="2206692"/>
                  </a:cubicBezTo>
                  <a:lnTo>
                    <a:pt x="0" y="37670"/>
                  </a:lnTo>
                  <a:cubicBezTo>
                    <a:pt x="0" y="27679"/>
                    <a:pt x="3969" y="18098"/>
                    <a:pt x="11033" y="11033"/>
                  </a:cubicBezTo>
                  <a:cubicBezTo>
                    <a:pt x="18098" y="3969"/>
                    <a:pt x="27679" y="0"/>
                    <a:pt x="37670" y="0"/>
                  </a:cubicBezTo>
                  <a:close/>
                </a:path>
              </a:pathLst>
            </a:custGeom>
            <a:solidFill>
              <a:srgbClr val="E0E8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12863" cy="2282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2790000">
            <a:off x="16693169" y="-3956741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11961199" y="9742940"/>
                </a:moveTo>
                <a:lnTo>
                  <a:pt x="0" y="9742940"/>
                </a:lnTo>
                <a:lnTo>
                  <a:pt x="0" y="0"/>
                </a:lnTo>
                <a:lnTo>
                  <a:pt x="11961199" y="0"/>
                </a:lnTo>
                <a:lnTo>
                  <a:pt x="11961199" y="97429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2791948">
            <a:off x="-10366927" y="-3842770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0"/>
                </a:moveTo>
                <a:lnTo>
                  <a:pt x="11961199" y="9742940"/>
                </a:lnTo>
                <a:lnTo>
                  <a:pt x="11961199" y="0"/>
                </a:lnTo>
                <a:lnTo>
                  <a:pt x="0" y="0"/>
                </a:lnTo>
                <a:lnTo>
                  <a:pt x="0" y="97429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-2791948">
            <a:off x="-5759880" y="-8343562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0"/>
                </a:moveTo>
                <a:lnTo>
                  <a:pt x="11961199" y="9742940"/>
                </a:lnTo>
                <a:lnTo>
                  <a:pt x="11961199" y="0"/>
                </a:lnTo>
                <a:lnTo>
                  <a:pt x="0" y="0"/>
                </a:lnTo>
                <a:lnTo>
                  <a:pt x="0" y="974294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2790000">
            <a:off x="12086121" y="-8343562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11961199" y="9742940"/>
                </a:moveTo>
                <a:lnTo>
                  <a:pt x="0" y="9742940"/>
                </a:lnTo>
                <a:lnTo>
                  <a:pt x="0" y="0"/>
                </a:lnTo>
                <a:lnTo>
                  <a:pt x="11961199" y="0"/>
                </a:lnTo>
                <a:lnTo>
                  <a:pt x="11961199" y="974294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2790000">
            <a:off x="15809138" y="5585961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11961199" y="9742940"/>
                </a:moveTo>
                <a:lnTo>
                  <a:pt x="0" y="9742940"/>
                </a:lnTo>
                <a:lnTo>
                  <a:pt x="0" y="0"/>
                </a:lnTo>
                <a:lnTo>
                  <a:pt x="11961199" y="0"/>
                </a:lnTo>
                <a:lnTo>
                  <a:pt x="11961199" y="974294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-2790000">
            <a:off x="-9482337" y="5585961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0"/>
                </a:moveTo>
                <a:lnTo>
                  <a:pt x="11961199" y="9742940"/>
                </a:lnTo>
                <a:lnTo>
                  <a:pt x="11961199" y="0"/>
                </a:lnTo>
                <a:lnTo>
                  <a:pt x="0" y="0"/>
                </a:lnTo>
                <a:lnTo>
                  <a:pt x="0" y="974294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689293" y="4098321"/>
            <a:ext cx="6060374" cy="3804826"/>
            <a:chOff x="0" y="0"/>
            <a:chExt cx="1712686" cy="10752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12686" cy="1075259"/>
            </a:xfrm>
            <a:custGeom>
              <a:avLst/>
              <a:gdLst/>
              <a:ahLst/>
              <a:cxnLst/>
              <a:rect r="r" b="b" t="t" l="l"/>
              <a:pathLst>
                <a:path h="1075259" w="1712686">
                  <a:moveTo>
                    <a:pt x="127747" y="0"/>
                  </a:moveTo>
                  <a:lnTo>
                    <a:pt x="1584940" y="0"/>
                  </a:lnTo>
                  <a:cubicBezTo>
                    <a:pt x="1618820" y="0"/>
                    <a:pt x="1651313" y="13459"/>
                    <a:pt x="1675270" y="37416"/>
                  </a:cubicBezTo>
                  <a:cubicBezTo>
                    <a:pt x="1699227" y="61373"/>
                    <a:pt x="1712686" y="93866"/>
                    <a:pt x="1712686" y="127747"/>
                  </a:cubicBezTo>
                  <a:lnTo>
                    <a:pt x="1712686" y="947513"/>
                  </a:lnTo>
                  <a:cubicBezTo>
                    <a:pt x="1712686" y="981393"/>
                    <a:pt x="1699227" y="1013886"/>
                    <a:pt x="1675270" y="1037843"/>
                  </a:cubicBezTo>
                  <a:cubicBezTo>
                    <a:pt x="1651313" y="1061800"/>
                    <a:pt x="1618820" y="1075259"/>
                    <a:pt x="1584940" y="1075259"/>
                  </a:cubicBezTo>
                  <a:lnTo>
                    <a:pt x="127747" y="1075259"/>
                  </a:lnTo>
                  <a:cubicBezTo>
                    <a:pt x="93866" y="1075259"/>
                    <a:pt x="61373" y="1061800"/>
                    <a:pt x="37416" y="1037843"/>
                  </a:cubicBezTo>
                  <a:cubicBezTo>
                    <a:pt x="13459" y="1013886"/>
                    <a:pt x="0" y="981393"/>
                    <a:pt x="0" y="947513"/>
                  </a:cubicBezTo>
                  <a:lnTo>
                    <a:pt x="0" y="127747"/>
                  </a:lnTo>
                  <a:cubicBezTo>
                    <a:pt x="0" y="93866"/>
                    <a:pt x="13459" y="61373"/>
                    <a:pt x="37416" y="37416"/>
                  </a:cubicBezTo>
                  <a:cubicBezTo>
                    <a:pt x="61373" y="13459"/>
                    <a:pt x="93866" y="0"/>
                    <a:pt x="127747" y="0"/>
                  </a:cubicBezTo>
                  <a:close/>
                </a:path>
              </a:pathLst>
            </a:custGeom>
            <a:solidFill>
              <a:srgbClr val="193967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12686" cy="1113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167726" y="484332"/>
            <a:ext cx="9971599" cy="930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b="true" sz="6500">
                <a:solidFill>
                  <a:srgbClr val="193967"/>
                </a:solidFill>
                <a:latin typeface="Nunito Sans Condensed Heavy"/>
                <a:ea typeface="Nunito Sans Condensed Heavy"/>
                <a:cs typeface="Nunito Sans Condensed Heavy"/>
                <a:sym typeface="Nunito Sans Condensed Heavy"/>
              </a:rPr>
              <a:t>CROMA SALES REPORT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5504206" y="427182"/>
            <a:ext cx="814911" cy="975095"/>
          </a:xfrm>
          <a:custGeom>
            <a:avLst/>
            <a:gdLst/>
            <a:ahLst/>
            <a:cxnLst/>
            <a:rect r="r" b="b" t="t" l="l"/>
            <a:pathLst>
              <a:path h="975095" w="814911">
                <a:moveTo>
                  <a:pt x="0" y="0"/>
                </a:moveTo>
                <a:lnTo>
                  <a:pt x="814911" y="0"/>
                </a:lnTo>
                <a:lnTo>
                  <a:pt x="814911" y="975095"/>
                </a:lnTo>
                <a:lnTo>
                  <a:pt x="0" y="9750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66725" b="-675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161596" y="2765959"/>
            <a:ext cx="814911" cy="975095"/>
          </a:xfrm>
          <a:custGeom>
            <a:avLst/>
            <a:gdLst/>
            <a:ahLst/>
            <a:cxnLst/>
            <a:rect r="r" b="b" t="t" l="l"/>
            <a:pathLst>
              <a:path h="975095" w="814911">
                <a:moveTo>
                  <a:pt x="814911" y="0"/>
                </a:moveTo>
                <a:lnTo>
                  <a:pt x="0" y="0"/>
                </a:lnTo>
                <a:lnTo>
                  <a:pt x="0" y="975095"/>
                </a:lnTo>
                <a:lnTo>
                  <a:pt x="814911" y="975095"/>
                </a:lnTo>
                <a:lnTo>
                  <a:pt x="81491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66725" b="-675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220720" y="5161777"/>
            <a:ext cx="8660593" cy="4614890"/>
            <a:chOff x="0" y="0"/>
            <a:chExt cx="9258560" cy="493352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258554" cy="4933569"/>
            </a:xfrm>
            <a:custGeom>
              <a:avLst/>
              <a:gdLst/>
              <a:ahLst/>
              <a:cxnLst/>
              <a:rect r="r" b="b" t="t" l="l"/>
              <a:pathLst>
                <a:path h="4933569" w="9258554">
                  <a:moveTo>
                    <a:pt x="0" y="0"/>
                  </a:moveTo>
                  <a:lnTo>
                    <a:pt x="9258554" y="0"/>
                  </a:lnTo>
                  <a:lnTo>
                    <a:pt x="9258554" y="4933569"/>
                  </a:lnTo>
                  <a:lnTo>
                    <a:pt x="0" y="4933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339" t="0" r="-1339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144000" y="3335784"/>
            <a:ext cx="8922721" cy="4456835"/>
            <a:chOff x="0" y="0"/>
            <a:chExt cx="12468718" cy="622803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468675" cy="6228080"/>
            </a:xfrm>
            <a:custGeom>
              <a:avLst/>
              <a:gdLst/>
              <a:ahLst/>
              <a:cxnLst/>
              <a:rect r="r" b="b" t="t" l="l"/>
              <a:pathLst>
                <a:path h="6228080" w="12468675">
                  <a:moveTo>
                    <a:pt x="0" y="0"/>
                  </a:moveTo>
                  <a:lnTo>
                    <a:pt x="12468675" y="0"/>
                  </a:lnTo>
                  <a:lnTo>
                    <a:pt x="12468675" y="6228080"/>
                  </a:lnTo>
                  <a:lnTo>
                    <a:pt x="0" y="6228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437" t="0" r="-1437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5039937" y="1366984"/>
            <a:ext cx="9298713" cy="771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3"/>
              </a:lnSpc>
            </a:pPr>
            <a:r>
              <a:rPr lang="en-US" sz="2237" b="true">
                <a:solidFill>
                  <a:srgbClr val="19396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Generated a report detailing the individual product sales for Croma India customer throughout the fiscal year 2021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2791948">
            <a:off x="-6160054" y="10953532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0"/>
                </a:moveTo>
                <a:lnTo>
                  <a:pt x="11961199" y="9742940"/>
                </a:lnTo>
                <a:lnTo>
                  <a:pt x="11961199" y="0"/>
                </a:lnTo>
                <a:lnTo>
                  <a:pt x="0" y="0"/>
                </a:lnTo>
                <a:lnTo>
                  <a:pt x="0" y="97429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1480" y="171448"/>
            <a:ext cx="13574282" cy="857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193967"/>
                </a:solidFill>
                <a:latin typeface="Nunito Sans Condensed Heavy"/>
                <a:ea typeface="Nunito Sans Condensed Heavy"/>
                <a:cs typeface="Nunito Sans Condensed Heavy"/>
                <a:sym typeface="Nunito Sans Condensed Heavy"/>
              </a:rPr>
              <a:t>CROMA GROSS SALES REPORT YEARLY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1480" y="1270879"/>
            <a:ext cx="8389967" cy="1204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01"/>
              </a:lnSpc>
            </a:pPr>
            <a:r>
              <a:rPr lang="en-US" sz="2183" b="true">
                <a:solidFill>
                  <a:srgbClr val="193967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Generated a yearly report for Croma India where there are two columns.</a:t>
            </a:r>
          </a:p>
          <a:p>
            <a:pPr algn="just" marL="942682" indent="-314227" lvl="2">
              <a:lnSpc>
                <a:spcPts val="2401"/>
              </a:lnSpc>
              <a:buFont typeface="Arial"/>
              <a:buChar char="⚬"/>
            </a:pPr>
            <a:r>
              <a:rPr lang="en-US" b="true" sz="2183">
                <a:solidFill>
                  <a:srgbClr val="193967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Fiscal Year</a:t>
            </a:r>
          </a:p>
          <a:p>
            <a:pPr algn="just" marL="942682" indent="-314227" lvl="2">
              <a:lnSpc>
                <a:spcPts val="2401"/>
              </a:lnSpc>
              <a:buFont typeface="Arial"/>
              <a:buChar char="⚬"/>
            </a:pPr>
            <a:r>
              <a:rPr lang="en-US" b="true" sz="2183">
                <a:solidFill>
                  <a:srgbClr val="193967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Total Gross Sales amount </a:t>
            </a:r>
          </a:p>
          <a:p>
            <a:pPr algn="just">
              <a:lnSpc>
                <a:spcPts val="2401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729183" y="-7049658"/>
            <a:ext cx="10191557" cy="8301486"/>
          </a:xfrm>
          <a:custGeom>
            <a:avLst/>
            <a:gdLst/>
            <a:ahLst/>
            <a:cxnLst/>
            <a:rect r="r" b="b" t="t" l="l"/>
            <a:pathLst>
              <a:path h="8301486" w="10191557">
                <a:moveTo>
                  <a:pt x="0" y="0"/>
                </a:moveTo>
                <a:lnTo>
                  <a:pt x="10191557" y="0"/>
                </a:lnTo>
                <a:lnTo>
                  <a:pt x="10191557" y="8301487"/>
                </a:lnTo>
                <a:lnTo>
                  <a:pt x="0" y="8301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6221789" y="572564"/>
            <a:ext cx="1190752" cy="912272"/>
          </a:xfrm>
          <a:custGeom>
            <a:avLst/>
            <a:gdLst/>
            <a:ahLst/>
            <a:cxnLst/>
            <a:rect r="r" b="b" t="t" l="l"/>
            <a:pathLst>
              <a:path h="912272" w="1190752">
                <a:moveTo>
                  <a:pt x="1190752" y="0"/>
                </a:moveTo>
                <a:lnTo>
                  <a:pt x="0" y="0"/>
                </a:lnTo>
                <a:lnTo>
                  <a:pt x="0" y="912272"/>
                </a:lnTo>
                <a:lnTo>
                  <a:pt x="1190752" y="912272"/>
                </a:lnTo>
                <a:lnTo>
                  <a:pt x="119075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81480" y="2475238"/>
            <a:ext cx="10863093" cy="3439980"/>
            <a:chOff x="0" y="0"/>
            <a:chExt cx="12615305" cy="39948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15291" cy="3994785"/>
            </a:xfrm>
            <a:custGeom>
              <a:avLst/>
              <a:gdLst/>
              <a:ahLst/>
              <a:cxnLst/>
              <a:rect r="r" b="b" t="t" l="l"/>
              <a:pathLst>
                <a:path h="3994785" w="12615291">
                  <a:moveTo>
                    <a:pt x="0" y="0"/>
                  </a:moveTo>
                  <a:lnTo>
                    <a:pt x="12615291" y="0"/>
                  </a:lnTo>
                  <a:lnTo>
                    <a:pt x="12615291" y="3994785"/>
                  </a:lnTo>
                  <a:lnTo>
                    <a:pt x="0" y="3994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1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11483" y="6701749"/>
            <a:ext cx="5557139" cy="3585251"/>
            <a:chOff x="0" y="0"/>
            <a:chExt cx="7944707" cy="51256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44739" cy="5125593"/>
            </a:xfrm>
            <a:custGeom>
              <a:avLst/>
              <a:gdLst/>
              <a:ahLst/>
              <a:cxnLst/>
              <a:rect r="r" b="b" t="t" l="l"/>
              <a:pathLst>
                <a:path h="5125593" w="7944739">
                  <a:moveTo>
                    <a:pt x="0" y="0"/>
                  </a:moveTo>
                  <a:lnTo>
                    <a:pt x="7944739" y="0"/>
                  </a:lnTo>
                  <a:lnTo>
                    <a:pt x="7944739" y="5125593"/>
                  </a:lnTo>
                  <a:lnTo>
                    <a:pt x="0" y="5125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361670" y="6701749"/>
            <a:ext cx="6244103" cy="3585251"/>
            <a:chOff x="0" y="0"/>
            <a:chExt cx="9402572" cy="53987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02572" cy="5398770"/>
            </a:xfrm>
            <a:custGeom>
              <a:avLst/>
              <a:gdLst/>
              <a:ahLst/>
              <a:cxnLst/>
              <a:rect r="r" b="b" t="t" l="l"/>
              <a:pathLst>
                <a:path h="5398770" w="9402572">
                  <a:moveTo>
                    <a:pt x="0" y="0"/>
                  </a:moveTo>
                  <a:lnTo>
                    <a:pt x="9402572" y="0"/>
                  </a:lnTo>
                  <a:lnTo>
                    <a:pt x="9402572" y="5398770"/>
                  </a:lnTo>
                  <a:lnTo>
                    <a:pt x="0" y="5398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25" t="0" r="-125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95254" y="875031"/>
            <a:ext cx="11697492" cy="396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9"/>
              </a:lnSpc>
            </a:pPr>
            <a:r>
              <a:rPr lang="en-US" sz="2735" b="true">
                <a:solidFill>
                  <a:srgbClr val="193967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Generated a report getting Top 5 Customers by Net Sales in Fiscal Year 2021.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-2791948">
            <a:off x="-9164925" y="-4941824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0"/>
                </a:moveTo>
                <a:lnTo>
                  <a:pt x="11961199" y="9742940"/>
                </a:lnTo>
                <a:lnTo>
                  <a:pt x="11961199" y="0"/>
                </a:lnTo>
                <a:lnTo>
                  <a:pt x="0" y="0"/>
                </a:lnTo>
                <a:lnTo>
                  <a:pt x="0" y="97429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2791948">
            <a:off x="-6570041" y="-7490126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1"/>
                </a:moveTo>
                <a:lnTo>
                  <a:pt x="11961199" y="9742941"/>
                </a:lnTo>
                <a:lnTo>
                  <a:pt x="11961199" y="0"/>
                </a:lnTo>
                <a:lnTo>
                  <a:pt x="0" y="0"/>
                </a:lnTo>
                <a:lnTo>
                  <a:pt x="0" y="974294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54476" y="86654"/>
            <a:ext cx="11609170" cy="94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44"/>
              </a:lnSpc>
            </a:pPr>
            <a:r>
              <a:rPr lang="en-US" b="true" sz="6676">
                <a:solidFill>
                  <a:srgbClr val="193967"/>
                </a:solidFill>
                <a:latin typeface="Nunito Sans Condensed Heavy"/>
                <a:ea typeface="Nunito Sans Condensed Heavy"/>
                <a:cs typeface="Nunito Sans Condensed Heavy"/>
                <a:sym typeface="Nunito Sans Condensed Heavy"/>
              </a:rPr>
              <a:t>TOP 5 CUSTOMERS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-2791948">
            <a:off x="15593547" y="5944554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9742940"/>
                </a:moveTo>
                <a:lnTo>
                  <a:pt x="11961199" y="9742940"/>
                </a:lnTo>
                <a:lnTo>
                  <a:pt x="11961199" y="0"/>
                </a:lnTo>
                <a:lnTo>
                  <a:pt x="0" y="0"/>
                </a:lnTo>
                <a:lnTo>
                  <a:pt x="0" y="974294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790000">
            <a:off x="15592988" y="-5400823"/>
            <a:ext cx="11961199" cy="9742940"/>
          </a:xfrm>
          <a:custGeom>
            <a:avLst/>
            <a:gdLst/>
            <a:ahLst/>
            <a:cxnLst/>
            <a:rect r="r" b="b" t="t" l="l"/>
            <a:pathLst>
              <a:path h="9742940" w="11961199">
                <a:moveTo>
                  <a:pt x="0" y="0"/>
                </a:moveTo>
                <a:lnTo>
                  <a:pt x="11961199" y="0"/>
                </a:lnTo>
                <a:lnTo>
                  <a:pt x="11961199" y="9742940"/>
                </a:lnTo>
                <a:lnTo>
                  <a:pt x="0" y="9742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546112" y="1971298"/>
            <a:ext cx="11046566" cy="4248224"/>
            <a:chOff x="0" y="0"/>
            <a:chExt cx="14907650" cy="57330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907628" cy="5733034"/>
            </a:xfrm>
            <a:custGeom>
              <a:avLst/>
              <a:gdLst/>
              <a:ahLst/>
              <a:cxnLst/>
              <a:rect r="r" b="b" t="t" l="l"/>
              <a:pathLst>
                <a:path h="5733034" w="14907628">
                  <a:moveTo>
                    <a:pt x="0" y="0"/>
                  </a:moveTo>
                  <a:lnTo>
                    <a:pt x="14907628" y="0"/>
                  </a:lnTo>
                  <a:lnTo>
                    <a:pt x="14907628" y="5733034"/>
                  </a:lnTo>
                  <a:lnTo>
                    <a:pt x="0" y="57330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697" t="0" r="-3697" b="-1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029266" y="7162119"/>
            <a:ext cx="5040128" cy="2972979"/>
          </a:xfrm>
          <a:custGeom>
            <a:avLst/>
            <a:gdLst/>
            <a:ahLst/>
            <a:cxnLst/>
            <a:rect r="r" b="b" t="t" l="l"/>
            <a:pathLst>
              <a:path h="2972979" w="5040128">
                <a:moveTo>
                  <a:pt x="0" y="0"/>
                </a:moveTo>
                <a:lnTo>
                  <a:pt x="5040128" y="0"/>
                </a:lnTo>
                <a:lnTo>
                  <a:pt x="5040128" y="2972979"/>
                </a:lnTo>
                <a:lnTo>
                  <a:pt x="0" y="29729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759061" y="4748033"/>
            <a:ext cx="7528939" cy="5538967"/>
          </a:xfrm>
          <a:custGeom>
            <a:avLst/>
            <a:gdLst/>
            <a:ahLst/>
            <a:cxnLst/>
            <a:rect r="r" b="b" t="t" l="l"/>
            <a:pathLst>
              <a:path h="5538967" w="7528939">
                <a:moveTo>
                  <a:pt x="0" y="0"/>
                </a:moveTo>
                <a:lnTo>
                  <a:pt x="7528939" y="0"/>
                </a:lnTo>
                <a:lnTo>
                  <a:pt x="7528939" y="5538967"/>
                </a:lnTo>
                <a:lnTo>
                  <a:pt x="0" y="55389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DAGYL3VkyzU</dc:identifier>
  <dcterms:modified xsi:type="dcterms:W3CDTF">2011-08-01T06:04:30Z</dcterms:modified>
  <cp:revision>1</cp:revision>
  <dc:title>Investment Challenges</dc:title>
</cp:coreProperties>
</file>